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1 Bold" panose="020B0604020202020204" charset="0"/>
      <p:regular r:id="rId20"/>
    </p:embeddedFont>
    <p:embeddedFont>
      <p:font typeface="Canva Sans 2" panose="020B0604020202020204" charset="0"/>
      <p:regular r:id="rId21"/>
    </p:embeddedFont>
    <p:embeddedFont>
      <p:font typeface="Canva Sans 2 Bold" panose="020B0604020202020204" charset="0"/>
      <p:regular r:id="rId22"/>
    </p:embeddedFont>
    <p:embeddedFont>
      <p:font typeface="Comic Sans Bold" panose="020B060402020202020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pitchFamily="2" charset="0"/>
      <p:regular r:id="rId28"/>
      <p:bold r:id="rId29"/>
    </p:embeddedFont>
    <p:embeddedFont>
      <p:font typeface="Gotham" panose="020B0604020202020204" charset="0"/>
      <p:regular r:id="rId30"/>
    </p:embeddedFont>
    <p:embeddedFont>
      <p:font typeface="Gotham Bold" panose="020B0604020202020204" charset="0"/>
      <p:regular r:id="rId31"/>
    </p:embeddedFont>
    <p:embeddedFont>
      <p:font typeface="Gotham Bold Italics" panose="020B0604020202020204" charset="0"/>
      <p:regular r:id="rId32"/>
    </p:embeddedFont>
    <p:embeddedFont>
      <p:font typeface="Inter Bold" panose="020B0604020202020204" charset="0"/>
      <p:regular r:id="rId33"/>
    </p:embeddedFont>
    <p:embeddedFont>
      <p:font typeface="Inter Medium" panose="020B0604020202020204" charset="0"/>
      <p:regular r:id="rId34"/>
    </p:embeddedFont>
    <p:embeddedFont>
      <p:font typeface="Open Sans Extra Bold" panose="020B0604020202020204" charset="0"/>
      <p:regular r:id="rId35"/>
    </p:embeddedFont>
    <p:embeddedFont>
      <p:font typeface="Open Sauce Semi-Bold" panose="020B0604020202020204" charset="0"/>
      <p:regular r:id="rId36"/>
    </p:embeddedFont>
    <p:embeddedFont>
      <p:font typeface="Poppins Bold" panose="00000800000000000000" pitchFamily="2" charset="0"/>
      <p:regular r:id="rId37"/>
      <p:bold r:id="rId38"/>
    </p:embeddedFont>
    <p:embeddedFont>
      <p:font typeface="Trend Slab One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A7ABEA-A777-B5D0-EB92-F15D52D0FC4E}" v="26" dt="2024-04-14T14:05:4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818600">
            <a:off x="16254495" y="6711417"/>
            <a:ext cx="2664210" cy="5479127"/>
          </a:xfrm>
          <a:custGeom>
            <a:avLst/>
            <a:gdLst/>
            <a:ahLst/>
            <a:cxnLst/>
            <a:rect l="l" t="t" r="r" b="b"/>
            <a:pathLst>
              <a:path w="2664210" h="5479127">
                <a:moveTo>
                  <a:pt x="0" y="0"/>
                </a:moveTo>
                <a:lnTo>
                  <a:pt x="2664210" y="0"/>
                </a:lnTo>
                <a:lnTo>
                  <a:pt x="2664210" y="5479127"/>
                </a:lnTo>
                <a:lnTo>
                  <a:pt x="0" y="547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68500" y="5371127"/>
            <a:ext cx="6867025" cy="94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spc="308">
                <a:solidFill>
                  <a:srgbClr val="191919"/>
                </a:solidFill>
                <a:latin typeface="Gotham"/>
              </a:rPr>
              <a:t>DATA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32132" y="4094043"/>
            <a:ext cx="1528023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1050">
                <a:solidFill>
                  <a:srgbClr val="191919"/>
                </a:solidFill>
                <a:latin typeface="Gotham Bold"/>
              </a:rPr>
              <a:t>SYNTHETIC FINANCIAL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70690"/>
            <a:ext cx="615100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346">
                <a:solidFill>
                  <a:srgbClr val="191919"/>
                </a:solidFill>
                <a:latin typeface="Poppins Bold"/>
              </a:rPr>
              <a:t>BY: GROWTH GURUS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8626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10255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2552676" y="1028700"/>
            <a:ext cx="10432397" cy="4306059"/>
          </a:xfrm>
          <a:custGeom>
            <a:avLst/>
            <a:gdLst/>
            <a:ahLst/>
            <a:cxnLst/>
            <a:rect l="l" t="t" r="r" b="b"/>
            <a:pathLst>
              <a:path w="10432397" h="4306059">
                <a:moveTo>
                  <a:pt x="0" y="0"/>
                </a:moveTo>
                <a:lnTo>
                  <a:pt x="10432397" y="0"/>
                </a:lnTo>
                <a:lnTo>
                  <a:pt x="10432397" y="4306059"/>
                </a:lnTo>
                <a:lnTo>
                  <a:pt x="0" y="430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50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988012" y="5682515"/>
            <a:ext cx="9994123" cy="4156662"/>
          </a:xfrm>
          <a:custGeom>
            <a:avLst/>
            <a:gdLst/>
            <a:ahLst/>
            <a:cxnLst/>
            <a:rect l="l" t="t" r="r" b="b"/>
            <a:pathLst>
              <a:path w="9994123" h="4156662">
                <a:moveTo>
                  <a:pt x="0" y="0"/>
                </a:moveTo>
                <a:lnTo>
                  <a:pt x="9994123" y="0"/>
                </a:lnTo>
                <a:lnTo>
                  <a:pt x="9994123" y="4156662"/>
                </a:lnTo>
                <a:lnTo>
                  <a:pt x="0" y="415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251696" y="327025"/>
            <a:ext cx="1178460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Transaction amounts vary widely, indicating diverse spending behaviors among customers.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8626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10255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2126549" y="525463"/>
            <a:ext cx="11968677" cy="5234555"/>
          </a:xfrm>
          <a:custGeom>
            <a:avLst/>
            <a:gdLst/>
            <a:ahLst/>
            <a:cxnLst/>
            <a:rect l="l" t="t" r="r" b="b"/>
            <a:pathLst>
              <a:path w="11968677" h="5234555">
                <a:moveTo>
                  <a:pt x="0" y="0"/>
                </a:moveTo>
                <a:lnTo>
                  <a:pt x="11968678" y="0"/>
                </a:lnTo>
                <a:lnTo>
                  <a:pt x="11968678" y="5234554"/>
                </a:lnTo>
                <a:lnTo>
                  <a:pt x="0" y="523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3" r="-148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363383" y="5550471"/>
            <a:ext cx="8924617" cy="4736529"/>
          </a:xfrm>
          <a:custGeom>
            <a:avLst/>
            <a:gdLst/>
            <a:ahLst/>
            <a:cxnLst/>
            <a:rect l="l" t="t" r="r" b="b"/>
            <a:pathLst>
              <a:path w="8924617" h="4736529">
                <a:moveTo>
                  <a:pt x="0" y="0"/>
                </a:moveTo>
                <a:lnTo>
                  <a:pt x="8924617" y="0"/>
                </a:lnTo>
                <a:lnTo>
                  <a:pt x="8924617" y="4736529"/>
                </a:lnTo>
                <a:lnTo>
                  <a:pt x="0" y="473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091711" y="327025"/>
            <a:ext cx="138405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Analysis of customer behaviors, including preferred card types and frequently chosen purchase categories.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8626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10255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2126549" y="1031469"/>
            <a:ext cx="6225269" cy="4355403"/>
          </a:xfrm>
          <a:custGeom>
            <a:avLst/>
            <a:gdLst/>
            <a:ahLst/>
            <a:cxnLst/>
            <a:rect l="l" t="t" r="r" b="b"/>
            <a:pathLst>
              <a:path w="6225269" h="4355403">
                <a:moveTo>
                  <a:pt x="0" y="0"/>
                </a:moveTo>
                <a:lnTo>
                  <a:pt x="6225269" y="0"/>
                </a:lnTo>
                <a:lnTo>
                  <a:pt x="6225269" y="4355403"/>
                </a:lnTo>
                <a:lnTo>
                  <a:pt x="0" y="435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6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878980" y="5726353"/>
            <a:ext cx="10978329" cy="4138031"/>
          </a:xfrm>
          <a:custGeom>
            <a:avLst/>
            <a:gdLst/>
            <a:ahLst/>
            <a:cxnLst/>
            <a:rect l="l" t="t" r="r" b="b"/>
            <a:pathLst>
              <a:path w="10978329" h="4138031">
                <a:moveTo>
                  <a:pt x="0" y="0"/>
                </a:moveTo>
                <a:lnTo>
                  <a:pt x="10978329" y="0"/>
                </a:lnTo>
                <a:lnTo>
                  <a:pt x="10978329" y="4138031"/>
                </a:lnTo>
                <a:lnTo>
                  <a:pt x="0" y="413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845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728051" y="327025"/>
            <a:ext cx="1655205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 Bold"/>
              </a:rPr>
              <a:t>Exploration of spatial patterns in card types and fraud occurrences, pinpointing the most targeted cards and the demographics most affected by attacks.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7310" y="2524380"/>
            <a:ext cx="2453115" cy="2984827"/>
          </a:xfrm>
          <a:custGeom>
            <a:avLst/>
            <a:gdLst/>
            <a:ahLst/>
            <a:cxnLst/>
            <a:rect l="l" t="t" r="r" b="b"/>
            <a:pathLst>
              <a:path w="2453115" h="2984827">
                <a:moveTo>
                  <a:pt x="0" y="0"/>
                </a:moveTo>
                <a:lnTo>
                  <a:pt x="2453115" y="0"/>
                </a:lnTo>
                <a:lnTo>
                  <a:pt x="2453115" y="2984827"/>
                </a:lnTo>
                <a:lnTo>
                  <a:pt x="0" y="298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94906" y="5777150"/>
            <a:ext cx="3044333" cy="1344041"/>
            <a:chOff x="0" y="0"/>
            <a:chExt cx="3459200" cy="152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9226" cy="1527175"/>
            </a:xfrm>
            <a:custGeom>
              <a:avLst/>
              <a:gdLst/>
              <a:ahLst/>
              <a:cxnLst/>
              <a:rect l="l" t="t" r="r" b="b"/>
              <a:pathLst>
                <a:path w="3459226" h="1527175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539657" y="2544674"/>
            <a:ext cx="2452835" cy="2984827"/>
          </a:xfrm>
          <a:custGeom>
            <a:avLst/>
            <a:gdLst/>
            <a:ahLst/>
            <a:cxnLst/>
            <a:rect l="l" t="t" r="r" b="b"/>
            <a:pathLst>
              <a:path w="2452835" h="2984827">
                <a:moveTo>
                  <a:pt x="0" y="0"/>
                </a:moveTo>
                <a:lnTo>
                  <a:pt x="2452834" y="0"/>
                </a:lnTo>
                <a:lnTo>
                  <a:pt x="2452834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4080" y="2544674"/>
            <a:ext cx="2453115" cy="2984827"/>
          </a:xfrm>
          <a:custGeom>
            <a:avLst/>
            <a:gdLst/>
            <a:ahLst/>
            <a:cxnLst/>
            <a:rect l="l" t="t" r="r" b="b"/>
            <a:pathLst>
              <a:path w="2453115" h="2984827">
                <a:moveTo>
                  <a:pt x="0" y="0"/>
                </a:moveTo>
                <a:lnTo>
                  <a:pt x="2453115" y="0"/>
                </a:lnTo>
                <a:lnTo>
                  <a:pt x="2453115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61757" y="2544674"/>
            <a:ext cx="2452835" cy="2984827"/>
          </a:xfrm>
          <a:custGeom>
            <a:avLst/>
            <a:gdLst/>
            <a:ahLst/>
            <a:cxnLst/>
            <a:rect l="l" t="t" r="r" b="b"/>
            <a:pathLst>
              <a:path w="2452835" h="2984827">
                <a:moveTo>
                  <a:pt x="0" y="0"/>
                </a:moveTo>
                <a:lnTo>
                  <a:pt x="2452835" y="0"/>
                </a:lnTo>
                <a:lnTo>
                  <a:pt x="2452835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5248" y="2544674"/>
            <a:ext cx="2453060" cy="2984827"/>
          </a:xfrm>
          <a:custGeom>
            <a:avLst/>
            <a:gdLst/>
            <a:ahLst/>
            <a:cxnLst/>
            <a:rect l="l" t="t" r="r" b="b"/>
            <a:pathLst>
              <a:path w="2453060" h="2984827">
                <a:moveTo>
                  <a:pt x="0" y="0"/>
                </a:moveTo>
                <a:lnTo>
                  <a:pt x="2453059" y="0"/>
                </a:lnTo>
                <a:lnTo>
                  <a:pt x="2453059" y="2984826"/>
                </a:lnTo>
                <a:lnTo>
                  <a:pt x="0" y="2984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95985" y="5806340"/>
            <a:ext cx="3044333" cy="1344041"/>
            <a:chOff x="0" y="0"/>
            <a:chExt cx="3459200" cy="152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59226" cy="1527175"/>
            </a:xfrm>
            <a:custGeom>
              <a:avLst/>
              <a:gdLst/>
              <a:ahLst/>
              <a:cxnLst/>
              <a:rect l="l" t="t" r="r" b="b"/>
              <a:pathLst>
                <a:path w="3459226" h="1527175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493754" y="5806340"/>
            <a:ext cx="3044333" cy="1344041"/>
            <a:chOff x="0" y="0"/>
            <a:chExt cx="3459200" cy="152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59226" cy="1527175"/>
            </a:xfrm>
            <a:custGeom>
              <a:avLst/>
              <a:gdLst/>
              <a:ahLst/>
              <a:cxnLst/>
              <a:rect l="l" t="t" r="r" b="b"/>
              <a:pathLst>
                <a:path w="3459226" h="1527175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891523" y="5806340"/>
            <a:ext cx="3044333" cy="1344041"/>
            <a:chOff x="0" y="0"/>
            <a:chExt cx="3459200" cy="1527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59226" cy="1527175"/>
            </a:xfrm>
            <a:custGeom>
              <a:avLst/>
              <a:gdLst/>
              <a:ahLst/>
              <a:cxnLst/>
              <a:rect l="l" t="t" r="r" b="b"/>
              <a:pathLst>
                <a:path w="3459226" h="1527175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7D38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89292" y="5806340"/>
            <a:ext cx="3044333" cy="1344041"/>
            <a:chOff x="0" y="0"/>
            <a:chExt cx="3459200" cy="1527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59226" cy="1527175"/>
            </a:xfrm>
            <a:custGeom>
              <a:avLst/>
              <a:gdLst/>
              <a:ahLst/>
              <a:cxnLst/>
              <a:rect l="l" t="t" r="r" b="b"/>
              <a:pathLst>
                <a:path w="3459226" h="1527175">
                  <a:moveTo>
                    <a:pt x="0" y="0"/>
                  </a:moveTo>
                  <a:lnTo>
                    <a:pt x="3459226" y="0"/>
                  </a:lnTo>
                  <a:lnTo>
                    <a:pt x="3459226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2241181" y="3164564"/>
            <a:ext cx="887026" cy="1270480"/>
          </a:xfrm>
          <a:custGeom>
            <a:avLst/>
            <a:gdLst/>
            <a:ahLst/>
            <a:cxnLst/>
            <a:rect l="l" t="t" r="r" b="b"/>
            <a:pathLst>
              <a:path w="887026" h="1270480">
                <a:moveTo>
                  <a:pt x="0" y="0"/>
                </a:moveTo>
                <a:lnTo>
                  <a:pt x="887026" y="0"/>
                </a:lnTo>
                <a:lnTo>
                  <a:pt x="887026" y="1270480"/>
                </a:lnTo>
                <a:lnTo>
                  <a:pt x="0" y="1270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499875" y="3123438"/>
            <a:ext cx="1266018" cy="1268324"/>
          </a:xfrm>
          <a:custGeom>
            <a:avLst/>
            <a:gdLst/>
            <a:ahLst/>
            <a:cxnLst/>
            <a:rect l="l" t="t" r="r" b="b"/>
            <a:pathLst>
              <a:path w="1266018" h="1268324">
                <a:moveTo>
                  <a:pt x="0" y="0"/>
                </a:moveTo>
                <a:lnTo>
                  <a:pt x="1266018" y="0"/>
                </a:lnTo>
                <a:lnTo>
                  <a:pt x="1266018" y="1268325"/>
                </a:lnTo>
                <a:lnTo>
                  <a:pt x="0" y="1268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40971" y="3242185"/>
            <a:ext cx="1153039" cy="1039832"/>
          </a:xfrm>
          <a:custGeom>
            <a:avLst/>
            <a:gdLst/>
            <a:ahLst/>
            <a:cxnLst/>
            <a:rect l="l" t="t" r="r" b="b"/>
            <a:pathLst>
              <a:path w="1153039" h="1039832">
                <a:moveTo>
                  <a:pt x="0" y="0"/>
                </a:moveTo>
                <a:lnTo>
                  <a:pt x="1153039" y="0"/>
                </a:lnTo>
                <a:lnTo>
                  <a:pt x="1153039" y="1039832"/>
                </a:lnTo>
                <a:lnTo>
                  <a:pt x="0" y="10398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37652" y="3198982"/>
            <a:ext cx="1076964" cy="1192780"/>
          </a:xfrm>
          <a:custGeom>
            <a:avLst/>
            <a:gdLst/>
            <a:ahLst/>
            <a:cxnLst/>
            <a:rect l="l" t="t" r="r" b="b"/>
            <a:pathLst>
              <a:path w="1076964" h="1192780">
                <a:moveTo>
                  <a:pt x="0" y="0"/>
                </a:moveTo>
                <a:lnTo>
                  <a:pt x="1076963" y="0"/>
                </a:lnTo>
                <a:lnTo>
                  <a:pt x="1076963" y="1192781"/>
                </a:lnTo>
                <a:lnTo>
                  <a:pt x="0" y="1192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577947" y="3164564"/>
            <a:ext cx="1024106" cy="1024106"/>
          </a:xfrm>
          <a:custGeom>
            <a:avLst/>
            <a:gdLst/>
            <a:ahLst/>
            <a:cxnLst/>
            <a:rect l="l" t="t" r="r" b="b"/>
            <a:pathLst>
              <a:path w="1024106" h="1024106">
                <a:moveTo>
                  <a:pt x="0" y="0"/>
                </a:moveTo>
                <a:lnTo>
                  <a:pt x="1024106" y="0"/>
                </a:lnTo>
                <a:lnTo>
                  <a:pt x="1024106" y="1024106"/>
                </a:lnTo>
                <a:lnTo>
                  <a:pt x="0" y="1024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05825" y="712750"/>
            <a:ext cx="162763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rend Slab One"/>
              </a:rPr>
              <a:t>CHALLENGES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73166" y="6001049"/>
            <a:ext cx="3327336" cy="9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Predictive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43670" y="6001049"/>
            <a:ext cx="2489010" cy="9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Network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98787" y="6001049"/>
            <a:ext cx="2829773" cy="9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Data Visualization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39783" y="6001049"/>
            <a:ext cx="2143319" cy="9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Data Volume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5985" y="6001049"/>
            <a:ext cx="2939517" cy="9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3285">
                <a:solidFill>
                  <a:srgbClr val="000000"/>
                </a:solidFill>
                <a:latin typeface="Comic Sans Bold"/>
              </a:rPr>
              <a:t>Transaction time analysis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444832" y="646075"/>
            <a:ext cx="992463" cy="99246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8815" y="258503"/>
            <a:ext cx="1780417" cy="1780417"/>
          </a:xfrm>
          <a:custGeom>
            <a:avLst/>
            <a:gdLst/>
            <a:ahLst/>
            <a:cxnLst/>
            <a:rect l="l" t="t" r="r" b="b"/>
            <a:pathLst>
              <a:path w="1780417" h="1780417">
                <a:moveTo>
                  <a:pt x="0" y="0"/>
                </a:moveTo>
                <a:lnTo>
                  <a:pt x="1780417" y="0"/>
                </a:lnTo>
                <a:lnTo>
                  <a:pt x="1780417" y="1780417"/>
                </a:lnTo>
                <a:lnTo>
                  <a:pt x="0" y="178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3831149" y="76200"/>
            <a:ext cx="1780417" cy="1780417"/>
          </a:xfrm>
          <a:custGeom>
            <a:avLst/>
            <a:gdLst/>
            <a:ahLst/>
            <a:cxnLst/>
            <a:rect l="l" t="t" r="r" b="b"/>
            <a:pathLst>
              <a:path w="1780417" h="1780417">
                <a:moveTo>
                  <a:pt x="0" y="0"/>
                </a:moveTo>
                <a:lnTo>
                  <a:pt x="1780417" y="0"/>
                </a:lnTo>
                <a:lnTo>
                  <a:pt x="1780417" y="1780417"/>
                </a:lnTo>
                <a:lnTo>
                  <a:pt x="0" y="178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9006943" y="-1797460"/>
            <a:ext cx="13322514" cy="13881919"/>
            <a:chOff x="0" y="0"/>
            <a:chExt cx="78004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0046" cy="812800"/>
            </a:xfrm>
            <a:custGeom>
              <a:avLst/>
              <a:gdLst/>
              <a:ahLst/>
              <a:cxnLst/>
              <a:rect l="l" t="t" r="r" b="b"/>
              <a:pathLst>
                <a:path w="780046" h="812800">
                  <a:moveTo>
                    <a:pt x="390023" y="0"/>
                  </a:moveTo>
                  <a:cubicBezTo>
                    <a:pt x="174619" y="0"/>
                    <a:pt x="0" y="181951"/>
                    <a:pt x="0" y="406400"/>
                  </a:cubicBezTo>
                  <a:cubicBezTo>
                    <a:pt x="0" y="630849"/>
                    <a:pt x="174619" y="812800"/>
                    <a:pt x="390023" y="812800"/>
                  </a:cubicBezTo>
                  <a:cubicBezTo>
                    <a:pt x="605427" y="812800"/>
                    <a:pt x="780046" y="630849"/>
                    <a:pt x="780046" y="406400"/>
                  </a:cubicBezTo>
                  <a:cubicBezTo>
                    <a:pt x="780046" y="181951"/>
                    <a:pt x="605427" y="0"/>
                    <a:pt x="390023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3129" y="38100"/>
              <a:ext cx="63378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410821" y="3132101"/>
            <a:ext cx="5112373" cy="4284049"/>
          </a:xfrm>
          <a:custGeom>
            <a:avLst/>
            <a:gdLst/>
            <a:ahLst/>
            <a:cxnLst/>
            <a:rect l="l" t="t" r="r" b="b"/>
            <a:pathLst>
              <a:path w="5112373" h="4284049">
                <a:moveTo>
                  <a:pt x="0" y="0"/>
                </a:moveTo>
                <a:lnTo>
                  <a:pt x="5112374" y="0"/>
                </a:lnTo>
                <a:lnTo>
                  <a:pt x="5112374" y="4284049"/>
                </a:lnTo>
                <a:lnTo>
                  <a:pt x="0" y="4284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19" r="-3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10700" y="2742816"/>
            <a:ext cx="8911693" cy="4673335"/>
          </a:xfrm>
          <a:custGeom>
            <a:avLst/>
            <a:gdLst/>
            <a:ahLst/>
            <a:cxnLst/>
            <a:rect l="l" t="t" r="r" b="b"/>
            <a:pathLst>
              <a:path w="8911693" h="4673335">
                <a:moveTo>
                  <a:pt x="0" y="0"/>
                </a:moveTo>
                <a:lnTo>
                  <a:pt x="8911693" y="0"/>
                </a:lnTo>
                <a:lnTo>
                  <a:pt x="8911693" y="4673334"/>
                </a:lnTo>
                <a:lnTo>
                  <a:pt x="0" y="4673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" r="-51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70148" y="580992"/>
            <a:ext cx="1417752" cy="102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2482" y="398689"/>
            <a:ext cx="1417752" cy="102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-2033612" y="4193862"/>
            <a:ext cx="8453329" cy="12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EFFFF"/>
                </a:solidFill>
                <a:latin typeface="Gotham Bold"/>
              </a:rPr>
              <a:t>B U S I N E S S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-4194204" y="4903954"/>
            <a:ext cx="101037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FFF"/>
                </a:solidFill>
                <a:latin typeface="Gotham Bold"/>
              </a:rPr>
              <a:t>P E R S P E C T I V 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38492"/>
            <a:ext cx="1780417" cy="1780417"/>
          </a:xfrm>
          <a:custGeom>
            <a:avLst/>
            <a:gdLst/>
            <a:ahLst/>
            <a:cxnLst/>
            <a:rect l="l" t="t" r="r" b="b"/>
            <a:pathLst>
              <a:path w="1780417" h="1780417">
                <a:moveTo>
                  <a:pt x="0" y="0"/>
                </a:moveTo>
                <a:lnTo>
                  <a:pt x="1780417" y="0"/>
                </a:lnTo>
                <a:lnTo>
                  <a:pt x="1780417" y="1780416"/>
                </a:lnTo>
                <a:lnTo>
                  <a:pt x="0" y="178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9006943" y="-1797460"/>
            <a:ext cx="13322514" cy="13881919"/>
            <a:chOff x="0" y="0"/>
            <a:chExt cx="78004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0046" cy="812800"/>
            </a:xfrm>
            <a:custGeom>
              <a:avLst/>
              <a:gdLst/>
              <a:ahLst/>
              <a:cxnLst/>
              <a:rect l="l" t="t" r="r" b="b"/>
              <a:pathLst>
                <a:path w="780046" h="812800">
                  <a:moveTo>
                    <a:pt x="390023" y="0"/>
                  </a:moveTo>
                  <a:cubicBezTo>
                    <a:pt x="174619" y="0"/>
                    <a:pt x="0" y="181951"/>
                    <a:pt x="0" y="406400"/>
                  </a:cubicBezTo>
                  <a:cubicBezTo>
                    <a:pt x="0" y="630849"/>
                    <a:pt x="174619" y="812800"/>
                    <a:pt x="390023" y="812800"/>
                  </a:cubicBezTo>
                  <a:cubicBezTo>
                    <a:pt x="605427" y="812800"/>
                    <a:pt x="780046" y="630849"/>
                    <a:pt x="780046" y="406400"/>
                  </a:cubicBezTo>
                  <a:cubicBezTo>
                    <a:pt x="780046" y="181951"/>
                    <a:pt x="605427" y="0"/>
                    <a:pt x="390023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3129" y="38100"/>
              <a:ext cx="63378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82271" y="2426098"/>
            <a:ext cx="12402822" cy="6832202"/>
          </a:xfrm>
          <a:custGeom>
            <a:avLst/>
            <a:gdLst/>
            <a:ahLst/>
            <a:cxnLst/>
            <a:rect l="l" t="t" r="r" b="b"/>
            <a:pathLst>
              <a:path w="12402822" h="6832202">
                <a:moveTo>
                  <a:pt x="0" y="0"/>
                </a:moveTo>
                <a:lnTo>
                  <a:pt x="12402822" y="0"/>
                </a:lnTo>
                <a:lnTo>
                  <a:pt x="12402822" y="6832202"/>
                </a:lnTo>
                <a:lnTo>
                  <a:pt x="0" y="6832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25332" y="460980"/>
            <a:ext cx="1417752" cy="102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2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-2033612" y="4193862"/>
            <a:ext cx="8453329" cy="12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EFFFF"/>
                </a:solidFill>
                <a:latin typeface="Gotham Bold"/>
              </a:rPr>
              <a:t>B U S I N E S S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4194204" y="4903954"/>
            <a:ext cx="101037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FFF"/>
                </a:solidFill>
                <a:latin typeface="Gotham Bold"/>
              </a:rPr>
              <a:t>P E R S P E C T I V 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53" y="3935442"/>
            <a:ext cx="3602864" cy="36028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549" r="-120549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247" y="3787890"/>
            <a:ext cx="3811444" cy="38114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8888" y="3705078"/>
            <a:ext cx="3759809" cy="375980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164050" y="131487"/>
            <a:ext cx="992463" cy="9924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10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38965" y="744250"/>
            <a:ext cx="6994619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9"/>
              </a:lnSpc>
            </a:pPr>
            <a:r>
              <a:rPr lang="en-US" sz="5499" spc="274">
                <a:solidFill>
                  <a:srgbClr val="000000"/>
                </a:solidFill>
                <a:latin typeface="Gotham Bold"/>
              </a:rPr>
              <a:t>PREDICTIONS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0492" y="4998147"/>
            <a:ext cx="2956481" cy="142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3161" spc="158">
                <a:solidFill>
                  <a:srgbClr val="000000"/>
                </a:solidFill>
                <a:latin typeface="Canva Sans 2"/>
              </a:rPr>
              <a:t>Fraud Prevention Software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91101" y="4534844"/>
            <a:ext cx="2824674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920" spc="146">
                <a:solidFill>
                  <a:srgbClr val="000000"/>
                </a:solidFill>
                <a:latin typeface="Canva Sans 2"/>
              </a:rPr>
              <a:t>Rise of Account Takeover (ATO) Fraud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40098" y="7329338"/>
            <a:ext cx="3696177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Increased Fraud Prevention Measures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for High-Risk Card Types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19144" y="4902897"/>
            <a:ext cx="2390442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961" spc="148">
                <a:solidFill>
                  <a:srgbClr val="000000"/>
                </a:solidFill>
                <a:latin typeface="Canva Sans 2"/>
              </a:rPr>
              <a:t>Rise of Visa Card Fraud as a Service (FaaS):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2205" y="7103944"/>
            <a:ext cx="3694308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2 Bold"/>
              </a:rPr>
              <a:t>Involves criminals gaining unauthorized access to user accounts due to increasing population.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 2 Bold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 2 Bold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 2 Bold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12867" y="7118094"/>
            <a:ext cx="3525994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 1 Bold"/>
              </a:rPr>
              <a:t>Fraudsters offer online tools for Visa card fraud, facilitating unauthorized transactions.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26199" y="1885550"/>
            <a:ext cx="8312663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2"/>
              </a:rPr>
              <a:t>The  anticipated trends or future developments in fraud prevention and fraudulent activities within the realm of financial transactions and card usage.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8593862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5986264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6653894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77741" y="7321525"/>
            <a:ext cx="508158" cy="543805"/>
            <a:chOff x="0" y="0"/>
            <a:chExt cx="812800" cy="86981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7741" y="7957693"/>
            <a:ext cx="508158" cy="543805"/>
            <a:chOff x="0" y="0"/>
            <a:chExt cx="812800" cy="8698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10</a:t>
              </a:r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2887797" y="818642"/>
            <a:ext cx="5494955" cy="8208527"/>
            <a:chOff x="0" y="0"/>
            <a:chExt cx="5969000" cy="8916670"/>
          </a:xfrm>
        </p:grpSpPr>
        <p:sp>
          <p:nvSpPr>
            <p:cNvPr id="39" name="Freeform 39"/>
            <p:cNvSpPr/>
            <p:nvPr/>
          </p:nvSpPr>
          <p:spPr>
            <a:xfrm>
              <a:off x="127" y="6350"/>
              <a:ext cx="5968747" cy="8903970"/>
            </a:xfrm>
            <a:custGeom>
              <a:avLst/>
              <a:gdLst/>
              <a:ahLst/>
              <a:cxnLst/>
              <a:rect l="l" t="t" r="r" b="b"/>
              <a:pathLst>
                <a:path w="5968747" h="8903970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48844" y="155701"/>
              <a:ext cx="5671185" cy="8605520"/>
            </a:xfrm>
            <a:custGeom>
              <a:avLst/>
              <a:gdLst/>
              <a:ahLst/>
              <a:cxnLst/>
              <a:rect l="l" t="t" r="r" b="b"/>
              <a:pathLst>
                <a:path w="5671185" h="8605520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2"/>
              <a:stretch>
                <a:fillRect l="-26052" r="-26052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9144752" y="1849446"/>
            <a:ext cx="7522260" cy="26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 Italics"/>
              </a:rPr>
              <a:t>THANK </a:t>
            </a:r>
          </a:p>
          <a:p>
            <a:pPr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 Italics"/>
              </a:rPr>
              <a:t>     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81031" y="-643689"/>
            <a:ext cx="6030561" cy="12061121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694054" y="7452030"/>
            <a:ext cx="165102" cy="16510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733593" y="8487801"/>
            <a:ext cx="165102" cy="16510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482766" y="8487801"/>
            <a:ext cx="165102" cy="165102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781031" y="-498730"/>
            <a:ext cx="5886386" cy="11772772"/>
            <a:chOff x="0" y="0"/>
            <a:chExt cx="3175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50000" r="-50000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2898696" y="2810652"/>
            <a:ext cx="6727836" cy="205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15738" spc="786">
                <a:solidFill>
                  <a:srgbClr val="191919"/>
                </a:solidFill>
                <a:latin typeface="Gotham Bold"/>
              </a:rPr>
              <a:t>Hello,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024989" y="4755763"/>
            <a:ext cx="6598813" cy="59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>
                <a:solidFill>
                  <a:srgbClr val="191919"/>
                </a:solidFill>
                <a:latin typeface="Gotham Bold"/>
              </a:rPr>
              <a:t>Meet Our Team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898696" y="6400005"/>
            <a:ext cx="175938" cy="175938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134" tIns="54134" rIns="54134" bIns="54134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940052" y="7441194"/>
            <a:ext cx="175938" cy="175938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134" tIns="54134" rIns="54134" bIns="54134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981408" y="8482383"/>
            <a:ext cx="175938" cy="175938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134" tIns="54134" rIns="54134" bIns="54134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426662" y="6215852"/>
            <a:ext cx="3916853" cy="55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AKANSHA SHETTY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426662" y="7218884"/>
            <a:ext cx="5342317" cy="55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CHIMIRALA KOWSTUBHA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41252" y="8221917"/>
            <a:ext cx="8283803" cy="55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191919"/>
                </a:solidFill>
                <a:latin typeface="Gotham"/>
              </a:rPr>
              <a:t>KAPAROTU VENKATA SURYA THARANI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8333" y="721973"/>
            <a:ext cx="7158103" cy="2300778"/>
            <a:chOff x="0" y="0"/>
            <a:chExt cx="9544138" cy="3067705"/>
          </a:xfrm>
        </p:grpSpPr>
        <p:sp>
          <p:nvSpPr>
            <p:cNvPr id="3" name="AutoShape 3"/>
            <p:cNvSpPr/>
            <p:nvPr/>
          </p:nvSpPr>
          <p:spPr>
            <a:xfrm>
              <a:off x="0" y="3016905"/>
              <a:ext cx="8011348" cy="0"/>
            </a:xfrm>
            <a:prstGeom prst="line">
              <a:avLst/>
            </a:prstGeom>
            <a:ln w="1016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04775"/>
              <a:ext cx="9544138" cy="261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60"/>
                </a:lnSpc>
              </a:pPr>
              <a:r>
                <a:rPr lang="en-US" sz="7200">
                  <a:solidFill>
                    <a:srgbClr val="FD6220"/>
                  </a:solidFill>
                  <a:latin typeface="Inter Bold"/>
                </a:rPr>
                <a:t>TABLE OF CONTENT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8333" y="4147109"/>
            <a:ext cx="11141541" cy="5286094"/>
            <a:chOff x="0" y="0"/>
            <a:chExt cx="14855388" cy="704812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01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900916"/>
              <a:ext cx="1292545" cy="1314831"/>
              <a:chOff x="0" y="0"/>
              <a:chExt cx="812800" cy="82681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02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636740" y="358406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Problem Statement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6740" y="2259322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Objective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801832"/>
              <a:ext cx="1292545" cy="1314831"/>
              <a:chOff x="0" y="0"/>
              <a:chExt cx="812800" cy="8268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03</a:t>
                </a: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636740" y="4160238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Nature of dataset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700863"/>
              <a:ext cx="1292545" cy="1314831"/>
              <a:chOff x="0" y="0"/>
              <a:chExt cx="812800" cy="82681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04</a:t>
                </a: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36740" y="6059269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Approach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8399244" y="32431"/>
              <a:ext cx="1292545" cy="1314831"/>
              <a:chOff x="0" y="0"/>
              <a:chExt cx="812800" cy="8268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05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399244" y="1933347"/>
              <a:ext cx="1292545" cy="1314831"/>
              <a:chOff x="0" y="0"/>
              <a:chExt cx="812800" cy="8268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06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8399244" y="3834263"/>
              <a:ext cx="1292545" cy="1314831"/>
              <a:chOff x="0" y="0"/>
              <a:chExt cx="812800" cy="82681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07</a:t>
                </a: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035984" y="390837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Insights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035984" y="2291753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Challenges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035984" y="4192669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Business Perspectives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8399244" y="5733294"/>
              <a:ext cx="1292545" cy="1314831"/>
              <a:chOff x="0" y="0"/>
              <a:chExt cx="812800" cy="82681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10839"/>
                <a:ext cx="660400" cy="738462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>
                    <a:solidFill>
                      <a:srgbClr val="FD6220"/>
                    </a:solidFill>
                    <a:latin typeface="Inter Bold"/>
                  </a:rPr>
                  <a:t>08</a:t>
                </a:r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0035984" y="6091700"/>
              <a:ext cx="481940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 Medium"/>
                </a:rPr>
                <a:t>Predictions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1220719" y="-1163498"/>
            <a:ext cx="3499668" cy="13405540"/>
            <a:chOff x="0" y="0"/>
            <a:chExt cx="4666225" cy="1787405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666225" cy="17874053"/>
              <a:chOff x="0" y="0"/>
              <a:chExt cx="212191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121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12191" h="812800">
                    <a:moveTo>
                      <a:pt x="106095" y="0"/>
                    </a:moveTo>
                    <a:cubicBezTo>
                      <a:pt x="47500" y="0"/>
                      <a:pt x="0" y="181951"/>
                      <a:pt x="0" y="406400"/>
                    </a:cubicBezTo>
                    <a:cubicBezTo>
                      <a:pt x="0" y="630849"/>
                      <a:pt x="47500" y="812800"/>
                      <a:pt x="106095" y="812800"/>
                    </a:cubicBezTo>
                    <a:cubicBezTo>
                      <a:pt x="164690" y="812800"/>
                      <a:pt x="212191" y="630849"/>
                      <a:pt x="212191" y="406400"/>
                    </a:cubicBezTo>
                    <a:cubicBezTo>
                      <a:pt x="212191" y="181951"/>
                      <a:pt x="164690" y="0"/>
                      <a:pt x="1060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9893" y="47625"/>
                <a:ext cx="172405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784969" y="5267882"/>
              <a:ext cx="1323284" cy="1323284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>
                    <a:solidFill>
                      <a:srgbClr val="FFFEFE"/>
                    </a:solidFill>
                    <a:latin typeface="Gotham"/>
                  </a:rPr>
                  <a:t>2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3095139" y="7684316"/>
              <a:ext cx="677544" cy="725074"/>
              <a:chOff x="0" y="0"/>
              <a:chExt cx="812800" cy="86981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4</a:t>
                </a: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3095139" y="4344128"/>
              <a:ext cx="677544" cy="725074"/>
              <a:chOff x="0" y="0"/>
              <a:chExt cx="812800" cy="86981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1</a:t>
                </a: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095139" y="8575535"/>
              <a:ext cx="677544" cy="725074"/>
              <a:chOff x="0" y="0"/>
              <a:chExt cx="812800" cy="869819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5</a:t>
                </a: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095139" y="6789845"/>
              <a:ext cx="677544" cy="725074"/>
              <a:chOff x="0" y="0"/>
              <a:chExt cx="812800" cy="869819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3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095139" y="10362171"/>
              <a:ext cx="677544" cy="725074"/>
              <a:chOff x="0" y="0"/>
              <a:chExt cx="812800" cy="869819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7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095139" y="9467701"/>
              <a:ext cx="677544" cy="725074"/>
              <a:chOff x="0" y="0"/>
              <a:chExt cx="812800" cy="869819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6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3095139" y="11252345"/>
              <a:ext cx="677544" cy="725074"/>
              <a:chOff x="0" y="0"/>
              <a:chExt cx="812800" cy="869819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8</a:t>
                </a: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095139" y="12142519"/>
              <a:ext cx="677544" cy="725074"/>
              <a:chOff x="0" y="0"/>
              <a:chExt cx="812800" cy="869819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9</a:t>
                </a:r>
              </a:p>
            </p:txBody>
          </p:sp>
        </p:grpSp>
      </p:grpSp>
      <p:grpSp>
        <p:nvGrpSpPr>
          <p:cNvPr id="69" name="Group 69"/>
          <p:cNvGrpSpPr/>
          <p:nvPr/>
        </p:nvGrpSpPr>
        <p:grpSpPr>
          <a:xfrm>
            <a:off x="10784213" y="-12402270"/>
            <a:ext cx="10994424" cy="13854353"/>
            <a:chOff x="0" y="0"/>
            <a:chExt cx="812800" cy="102423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1024230"/>
            </a:xfrm>
            <a:custGeom>
              <a:avLst/>
              <a:gdLst/>
              <a:ahLst/>
              <a:cxnLst/>
              <a:rect l="l" t="t" r="r" b="b"/>
              <a:pathLst>
                <a:path w="812800" h="1024230">
                  <a:moveTo>
                    <a:pt x="406400" y="0"/>
                  </a:moveTo>
                  <a:cubicBezTo>
                    <a:pt x="181951" y="0"/>
                    <a:pt x="0" y="229282"/>
                    <a:pt x="0" y="512115"/>
                  </a:cubicBezTo>
                  <a:cubicBezTo>
                    <a:pt x="0" y="794948"/>
                    <a:pt x="181951" y="1024230"/>
                    <a:pt x="406400" y="1024230"/>
                  </a:cubicBezTo>
                  <a:cubicBezTo>
                    <a:pt x="630849" y="1024230"/>
                    <a:pt x="812800" y="794948"/>
                    <a:pt x="812800" y="512115"/>
                  </a:cubicBezTo>
                  <a:cubicBezTo>
                    <a:pt x="812800" y="2292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57922"/>
              <a:ext cx="660400" cy="87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6052" y="2097711"/>
            <a:ext cx="11136238" cy="3366468"/>
            <a:chOff x="0" y="0"/>
            <a:chExt cx="17068167" cy="5159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8167" cy="5258741"/>
            </a:xfrm>
            <a:custGeom>
              <a:avLst/>
              <a:gdLst/>
              <a:ahLst/>
              <a:cxnLst/>
              <a:rect l="l" t="t" r="r" b="b"/>
              <a:pathLst>
                <a:path w="17068167" h="5258741">
                  <a:moveTo>
                    <a:pt x="16445867" y="4688511"/>
                  </a:moveTo>
                  <a:cubicBezTo>
                    <a:pt x="16445867" y="4682161"/>
                    <a:pt x="16447137" y="4677081"/>
                    <a:pt x="16447137" y="4669461"/>
                  </a:cubicBezTo>
                  <a:lnTo>
                    <a:pt x="16447137" y="490220"/>
                  </a:lnTo>
                  <a:cubicBezTo>
                    <a:pt x="16447137" y="220980"/>
                    <a:pt x="16237587" y="0"/>
                    <a:pt x="15981048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4669461"/>
                  </a:lnTo>
                  <a:cubicBezTo>
                    <a:pt x="0" y="4938701"/>
                    <a:pt x="209550" y="5159681"/>
                    <a:pt x="466090" y="5159681"/>
                  </a:cubicBezTo>
                  <a:lnTo>
                    <a:pt x="15979777" y="5159681"/>
                  </a:lnTo>
                  <a:cubicBezTo>
                    <a:pt x="16092807" y="5159681"/>
                    <a:pt x="16196946" y="5116501"/>
                    <a:pt x="16276957" y="5046651"/>
                  </a:cubicBezTo>
                  <a:cubicBezTo>
                    <a:pt x="16407767" y="5117771"/>
                    <a:pt x="16720187" y="5258741"/>
                    <a:pt x="17066896" y="5051731"/>
                  </a:cubicBezTo>
                  <a:cubicBezTo>
                    <a:pt x="17068167" y="5051731"/>
                    <a:pt x="16755748" y="5053001"/>
                    <a:pt x="16445867" y="4688511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858071" y="2367698"/>
            <a:ext cx="10089129" cy="293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spc="-104">
                <a:solidFill>
                  <a:srgbClr val="FFFFFF"/>
                </a:solidFill>
                <a:latin typeface="DM Sans Bold"/>
              </a:rPr>
              <a:t>Problem</a:t>
            </a:r>
          </a:p>
          <a:p>
            <a:pPr marL="0" lvl="0" indent="0" algn="ctr">
              <a:lnSpc>
                <a:spcPts val="11439"/>
              </a:lnSpc>
            </a:pPr>
            <a:r>
              <a:rPr lang="en-US" sz="10399" spc="-103">
                <a:solidFill>
                  <a:srgbClr val="FFFFFF"/>
                </a:solidFill>
                <a:latin typeface="DM Sans Bold"/>
              </a:rPr>
              <a:t>Statement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627665" y="5743472"/>
            <a:ext cx="10724299" cy="2549052"/>
            <a:chOff x="0" y="0"/>
            <a:chExt cx="15455251" cy="3673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55252" cy="3673549"/>
            </a:xfrm>
            <a:custGeom>
              <a:avLst/>
              <a:gdLst/>
              <a:ahLst/>
              <a:cxnLst/>
              <a:rect l="l" t="t" r="r" b="b"/>
              <a:pathLst>
                <a:path w="15455252" h="3673549">
                  <a:moveTo>
                    <a:pt x="1515045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368749"/>
                  </a:lnTo>
                  <a:cubicBezTo>
                    <a:pt x="0" y="3537659"/>
                    <a:pt x="135890" y="3673549"/>
                    <a:pt x="304800" y="3673549"/>
                  </a:cubicBezTo>
                  <a:lnTo>
                    <a:pt x="15150452" y="3673549"/>
                  </a:lnTo>
                  <a:cubicBezTo>
                    <a:pt x="15319361" y="3673549"/>
                    <a:pt x="15455252" y="3537659"/>
                    <a:pt x="15455252" y="3368749"/>
                  </a:cubicBezTo>
                  <a:lnTo>
                    <a:pt x="15455252" y="304800"/>
                  </a:lnTo>
                  <a:cubicBezTo>
                    <a:pt x="15455252" y="135890"/>
                    <a:pt x="15319361" y="0"/>
                    <a:pt x="15150452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136613" y="6317593"/>
            <a:ext cx="10055117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DM Sans Bold"/>
              </a:rPr>
              <a:t>What insights can a synthetic financial dataset provide to identify informative features for fraud detection, and how can we use it to evaluate methods for achieving high accuracy?</a:t>
            </a:r>
          </a:p>
        </p:txBody>
      </p:sp>
      <p:sp>
        <p:nvSpPr>
          <p:cNvPr id="8" name="Freeform 8"/>
          <p:cNvSpPr/>
          <p:nvPr/>
        </p:nvSpPr>
        <p:spPr>
          <a:xfrm rot="873880">
            <a:off x="4114150" y="4861377"/>
            <a:ext cx="1027031" cy="1116338"/>
          </a:xfrm>
          <a:custGeom>
            <a:avLst/>
            <a:gdLst/>
            <a:ahLst/>
            <a:cxnLst/>
            <a:rect l="l" t="t" r="r" b="b"/>
            <a:pathLst>
              <a:path w="1027031" h="1116338">
                <a:moveTo>
                  <a:pt x="0" y="0"/>
                </a:moveTo>
                <a:lnTo>
                  <a:pt x="1027030" y="0"/>
                </a:lnTo>
                <a:lnTo>
                  <a:pt x="1027030" y="1116338"/>
                </a:lnTo>
                <a:lnTo>
                  <a:pt x="0" y="111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4762">
            <a:off x="13448252" y="1539542"/>
            <a:ext cx="1027031" cy="1116338"/>
          </a:xfrm>
          <a:custGeom>
            <a:avLst/>
            <a:gdLst/>
            <a:ahLst/>
            <a:cxnLst/>
            <a:rect l="l" t="t" r="r" b="b"/>
            <a:pathLst>
              <a:path w="1027031" h="1116338">
                <a:moveTo>
                  <a:pt x="0" y="0"/>
                </a:moveTo>
                <a:lnTo>
                  <a:pt x="1027031" y="0"/>
                </a:lnTo>
                <a:lnTo>
                  <a:pt x="1027031" y="1116337"/>
                </a:lnTo>
                <a:lnTo>
                  <a:pt x="0" y="111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5402">
            <a:off x="13583858" y="7707050"/>
            <a:ext cx="1027031" cy="1116338"/>
          </a:xfrm>
          <a:custGeom>
            <a:avLst/>
            <a:gdLst/>
            <a:ahLst/>
            <a:cxnLst/>
            <a:rect l="l" t="t" r="r" b="b"/>
            <a:pathLst>
              <a:path w="1027031" h="1116338">
                <a:moveTo>
                  <a:pt x="0" y="0"/>
                </a:moveTo>
                <a:lnTo>
                  <a:pt x="1027030" y="0"/>
                </a:lnTo>
                <a:lnTo>
                  <a:pt x="1027030" y="1116338"/>
                </a:lnTo>
                <a:lnTo>
                  <a:pt x="0" y="111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1258819" y="-1011098"/>
            <a:ext cx="3499668" cy="13405540"/>
            <a:chOff x="0" y="0"/>
            <a:chExt cx="4666225" cy="1787405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666225" cy="17874053"/>
              <a:chOff x="0" y="0"/>
              <a:chExt cx="212191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21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12191" h="812800">
                    <a:moveTo>
                      <a:pt x="106095" y="0"/>
                    </a:moveTo>
                    <a:cubicBezTo>
                      <a:pt x="47500" y="0"/>
                      <a:pt x="0" y="181951"/>
                      <a:pt x="0" y="406400"/>
                    </a:cubicBezTo>
                    <a:cubicBezTo>
                      <a:pt x="0" y="630849"/>
                      <a:pt x="47500" y="812800"/>
                      <a:pt x="106095" y="812800"/>
                    </a:cubicBezTo>
                    <a:cubicBezTo>
                      <a:pt x="164690" y="812800"/>
                      <a:pt x="212191" y="630849"/>
                      <a:pt x="212191" y="406400"/>
                    </a:cubicBezTo>
                    <a:cubicBezTo>
                      <a:pt x="212191" y="181951"/>
                      <a:pt x="164690" y="0"/>
                      <a:pt x="1060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9893" y="47625"/>
                <a:ext cx="172405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095139" y="7684316"/>
              <a:ext cx="677544" cy="725074"/>
              <a:chOff x="0" y="0"/>
              <a:chExt cx="812800" cy="86981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4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095139" y="4344128"/>
              <a:ext cx="677544" cy="725074"/>
              <a:chOff x="0" y="0"/>
              <a:chExt cx="812800" cy="86981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1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095139" y="8575535"/>
              <a:ext cx="677544" cy="725074"/>
              <a:chOff x="0" y="0"/>
              <a:chExt cx="812800" cy="86981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5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095139" y="10362171"/>
              <a:ext cx="677544" cy="725074"/>
              <a:chOff x="0" y="0"/>
              <a:chExt cx="812800" cy="86981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7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095139" y="9467701"/>
              <a:ext cx="677544" cy="725074"/>
              <a:chOff x="0" y="0"/>
              <a:chExt cx="812800" cy="86981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6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095139" y="11252345"/>
              <a:ext cx="677544" cy="725074"/>
              <a:chOff x="0" y="0"/>
              <a:chExt cx="812800" cy="86981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8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095139" y="12142519"/>
              <a:ext cx="677544" cy="725074"/>
              <a:chOff x="0" y="0"/>
              <a:chExt cx="812800" cy="86981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</a:rPr>
                  <a:t>9</a:t>
                </a: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824637" y="3669015"/>
            <a:ext cx="992463" cy="99246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66789" y="2992918"/>
            <a:ext cx="508158" cy="543805"/>
            <a:chOff x="0" y="0"/>
            <a:chExt cx="812800" cy="8698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1220" y="551216"/>
            <a:ext cx="7798321" cy="1030130"/>
            <a:chOff x="0" y="0"/>
            <a:chExt cx="2053879" cy="271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3879" cy="271310"/>
            </a:xfrm>
            <a:custGeom>
              <a:avLst/>
              <a:gdLst/>
              <a:ahLst/>
              <a:cxnLst/>
              <a:rect l="l" t="t" r="r" b="b"/>
              <a:pathLst>
                <a:path w="2053879" h="271310">
                  <a:moveTo>
                    <a:pt x="19855" y="0"/>
                  </a:moveTo>
                  <a:lnTo>
                    <a:pt x="2034024" y="0"/>
                  </a:lnTo>
                  <a:cubicBezTo>
                    <a:pt x="2044989" y="0"/>
                    <a:pt x="2053879" y="8890"/>
                    <a:pt x="2053879" y="19855"/>
                  </a:cubicBezTo>
                  <a:lnTo>
                    <a:pt x="2053879" y="251455"/>
                  </a:lnTo>
                  <a:cubicBezTo>
                    <a:pt x="2053879" y="262420"/>
                    <a:pt x="2044989" y="271310"/>
                    <a:pt x="2034024" y="271310"/>
                  </a:cubicBezTo>
                  <a:lnTo>
                    <a:pt x="19855" y="271310"/>
                  </a:lnTo>
                  <a:cubicBezTo>
                    <a:pt x="8890" y="271310"/>
                    <a:pt x="0" y="262420"/>
                    <a:pt x="0" y="251455"/>
                  </a:cubicBezTo>
                  <a:lnTo>
                    <a:pt x="0" y="19855"/>
                  </a:lnTo>
                  <a:cubicBezTo>
                    <a:pt x="0" y="8890"/>
                    <a:pt x="8890" y="0"/>
                    <a:pt x="19855" y="0"/>
                  </a:cubicBezTo>
                  <a:close/>
                </a:path>
              </a:pathLst>
            </a:custGeom>
            <a:solidFill>
              <a:srgbClr val="FD622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53879" cy="36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914"/>
                </a:lnSpc>
                <a:spcBef>
                  <a:spcPct val="0"/>
                </a:spcBef>
              </a:pPr>
              <a:r>
                <a:rPr lang="en-US" sz="5010" spc="506">
                  <a:solidFill>
                    <a:srgbClr val="FFFFFF"/>
                  </a:solidFill>
                  <a:latin typeface="DM Sans"/>
                </a:rPr>
                <a:t>NATURE OF DATASET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54159" y="2326660"/>
            <a:ext cx="13761800" cy="260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102" lvl="1" indent="-273551" algn="ctr">
              <a:lnSpc>
                <a:spcPts val="3496"/>
              </a:lnSpc>
              <a:buFont typeface="Arial"/>
              <a:buChar char="•"/>
            </a:pPr>
            <a:r>
              <a:rPr lang="en-US" sz="2534" spc="248">
                <a:solidFill>
                  <a:srgbClr val="11100E"/>
                </a:solidFill>
                <a:latin typeface="DM Sans"/>
              </a:rPr>
              <a:t>Synthetic financial dataset is artificially generated data that mimics real transactions.</a:t>
            </a:r>
          </a:p>
          <a:p>
            <a:pPr algn="ctr">
              <a:lnSpc>
                <a:spcPts val="3496"/>
              </a:lnSpc>
            </a:pPr>
            <a:endParaRPr lang="en-US" sz="2534" spc="248">
              <a:solidFill>
                <a:srgbClr val="11100E"/>
              </a:solidFill>
              <a:latin typeface="DM Sans"/>
            </a:endParaRPr>
          </a:p>
          <a:p>
            <a:pPr marL="547102" lvl="1" indent="-273551" algn="ctr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534" spc="248">
                <a:solidFill>
                  <a:srgbClr val="11100E"/>
                </a:solidFill>
                <a:latin typeface="DM Sans"/>
              </a:rPr>
              <a:t>This dataset contains historical records of financial activity potentially including fraudulent ones that occurred on January 1st, 2023 from 12:00 AM to 2:00 AM.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122424" y="5414043"/>
            <a:ext cx="3167910" cy="2484731"/>
            <a:chOff x="0" y="0"/>
            <a:chExt cx="2327040" cy="1825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6767" cy="1825244"/>
            </a:xfrm>
            <a:custGeom>
              <a:avLst/>
              <a:gdLst/>
              <a:ahLst/>
              <a:cxnLst/>
              <a:rect l="l" t="t" r="r" b="b"/>
              <a:pathLst>
                <a:path w="2326767" h="1825244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ED5B5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593507" y="5421884"/>
            <a:ext cx="3167910" cy="2484731"/>
            <a:chOff x="0" y="0"/>
            <a:chExt cx="2327040" cy="1825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6767" cy="1825244"/>
            </a:xfrm>
            <a:custGeom>
              <a:avLst/>
              <a:gdLst/>
              <a:ahLst/>
              <a:cxnLst/>
              <a:rect l="l" t="t" r="r" b="b"/>
              <a:pathLst>
                <a:path w="2326767" h="1825244">
                  <a:moveTo>
                    <a:pt x="497332" y="0"/>
                  </a:moveTo>
                  <a:cubicBezTo>
                    <a:pt x="497332" y="677799"/>
                    <a:pt x="497332" y="677799"/>
                    <a:pt x="497332" y="677799"/>
                  </a:cubicBezTo>
                  <a:cubicBezTo>
                    <a:pt x="497332" y="685419"/>
                    <a:pt x="497332" y="690499"/>
                    <a:pt x="497332" y="693039"/>
                  </a:cubicBezTo>
                  <a:cubicBezTo>
                    <a:pt x="497332" y="695579"/>
                    <a:pt x="497332" y="695579"/>
                    <a:pt x="497332" y="695579"/>
                  </a:cubicBezTo>
                  <a:cubicBezTo>
                    <a:pt x="497332" y="693039"/>
                    <a:pt x="497332" y="693039"/>
                    <a:pt x="497332" y="693039"/>
                  </a:cubicBezTo>
                  <a:cubicBezTo>
                    <a:pt x="497332" y="690499"/>
                    <a:pt x="497332" y="690499"/>
                    <a:pt x="497332" y="687959"/>
                  </a:cubicBezTo>
                  <a:cubicBezTo>
                    <a:pt x="497332" y="690499"/>
                    <a:pt x="497332" y="690499"/>
                    <a:pt x="497332" y="693039"/>
                  </a:cubicBezTo>
                  <a:cubicBezTo>
                    <a:pt x="489712" y="746379"/>
                    <a:pt x="459232" y="779399"/>
                    <a:pt x="416179" y="779399"/>
                  </a:cubicBezTo>
                  <a:cubicBezTo>
                    <a:pt x="403479" y="779399"/>
                    <a:pt x="388239" y="776859"/>
                    <a:pt x="370459" y="769239"/>
                  </a:cubicBezTo>
                  <a:cubicBezTo>
                    <a:pt x="370459" y="769239"/>
                    <a:pt x="256286" y="710819"/>
                    <a:pt x="197866" y="710819"/>
                  </a:cubicBezTo>
                  <a:cubicBezTo>
                    <a:pt x="88773" y="710819"/>
                    <a:pt x="0" y="812292"/>
                    <a:pt x="0" y="936752"/>
                  </a:cubicBezTo>
                  <a:cubicBezTo>
                    <a:pt x="0" y="1058545"/>
                    <a:pt x="88773" y="1160145"/>
                    <a:pt x="197993" y="1160145"/>
                  </a:cubicBezTo>
                  <a:cubicBezTo>
                    <a:pt x="256413" y="1160145"/>
                    <a:pt x="370586" y="1104265"/>
                    <a:pt x="370586" y="1104265"/>
                  </a:cubicBezTo>
                  <a:cubicBezTo>
                    <a:pt x="388366" y="1094105"/>
                    <a:pt x="403606" y="1091565"/>
                    <a:pt x="418846" y="1091565"/>
                  </a:cubicBezTo>
                  <a:cubicBezTo>
                    <a:pt x="462026" y="1091565"/>
                    <a:pt x="492379" y="1124585"/>
                    <a:pt x="497459" y="1183005"/>
                  </a:cubicBezTo>
                  <a:cubicBezTo>
                    <a:pt x="497459" y="1195705"/>
                    <a:pt x="497459" y="1195705"/>
                    <a:pt x="497459" y="1195705"/>
                  </a:cubicBezTo>
                  <a:cubicBezTo>
                    <a:pt x="497459" y="1825244"/>
                    <a:pt x="497459" y="1825244"/>
                    <a:pt x="497459" y="1825244"/>
                  </a:cubicBezTo>
                  <a:cubicBezTo>
                    <a:pt x="616712" y="1825244"/>
                    <a:pt x="616712" y="1825244"/>
                    <a:pt x="616712" y="1825244"/>
                  </a:cubicBezTo>
                  <a:cubicBezTo>
                    <a:pt x="1175004" y="1825244"/>
                    <a:pt x="1175004" y="1825244"/>
                    <a:pt x="1175004" y="1825244"/>
                  </a:cubicBezTo>
                  <a:cubicBezTo>
                    <a:pt x="1185164" y="1825244"/>
                    <a:pt x="1190244" y="1825244"/>
                    <a:pt x="1192784" y="1825244"/>
                  </a:cubicBezTo>
                  <a:cubicBezTo>
                    <a:pt x="1192784" y="1825244"/>
                    <a:pt x="1190244" y="1825244"/>
                    <a:pt x="1187704" y="1825244"/>
                  </a:cubicBezTo>
                  <a:cubicBezTo>
                    <a:pt x="1190244" y="1825244"/>
                    <a:pt x="1190244" y="1825244"/>
                    <a:pt x="1192784" y="1825244"/>
                  </a:cubicBezTo>
                  <a:cubicBezTo>
                    <a:pt x="1190244" y="1825244"/>
                    <a:pt x="1187704" y="1825244"/>
                    <a:pt x="1185164" y="1825244"/>
                  </a:cubicBezTo>
                  <a:cubicBezTo>
                    <a:pt x="1187704" y="1825244"/>
                    <a:pt x="1187704" y="1825244"/>
                    <a:pt x="1187704" y="1825244"/>
                  </a:cubicBezTo>
                  <a:cubicBezTo>
                    <a:pt x="1263777" y="1820164"/>
                    <a:pt x="1296797" y="1764284"/>
                    <a:pt x="1266317" y="1700911"/>
                  </a:cubicBezTo>
                  <a:cubicBezTo>
                    <a:pt x="1266317" y="1700911"/>
                    <a:pt x="1210437" y="1586738"/>
                    <a:pt x="1210437" y="1528318"/>
                  </a:cubicBezTo>
                  <a:cubicBezTo>
                    <a:pt x="1210437" y="1419098"/>
                    <a:pt x="1309370" y="1330325"/>
                    <a:pt x="1433703" y="1330325"/>
                  </a:cubicBezTo>
                  <a:cubicBezTo>
                    <a:pt x="1555496" y="1330325"/>
                    <a:pt x="1656969" y="1419225"/>
                    <a:pt x="1656969" y="1528318"/>
                  </a:cubicBezTo>
                  <a:cubicBezTo>
                    <a:pt x="1656969" y="1586738"/>
                    <a:pt x="1601089" y="1700911"/>
                    <a:pt x="1601089" y="1700911"/>
                  </a:cubicBezTo>
                  <a:cubicBezTo>
                    <a:pt x="1568069" y="1766951"/>
                    <a:pt x="1603629" y="1820164"/>
                    <a:pt x="1677162" y="1825244"/>
                  </a:cubicBezTo>
                  <a:cubicBezTo>
                    <a:pt x="1679702" y="1825244"/>
                    <a:pt x="1679702" y="1825244"/>
                    <a:pt x="1682242" y="1825244"/>
                  </a:cubicBezTo>
                  <a:cubicBezTo>
                    <a:pt x="1694942" y="1825244"/>
                    <a:pt x="1694942" y="1825244"/>
                    <a:pt x="1694942" y="1825244"/>
                  </a:cubicBezTo>
                  <a:cubicBezTo>
                    <a:pt x="1920748" y="1825244"/>
                    <a:pt x="1920748" y="1825244"/>
                    <a:pt x="1920748" y="1825244"/>
                  </a:cubicBezTo>
                  <a:cubicBezTo>
                    <a:pt x="2321687" y="1825244"/>
                    <a:pt x="2321687" y="1825244"/>
                    <a:pt x="2321687" y="1825244"/>
                  </a:cubicBezTo>
                  <a:cubicBezTo>
                    <a:pt x="2321687" y="1195705"/>
                    <a:pt x="2321687" y="1195705"/>
                    <a:pt x="2321687" y="1195705"/>
                  </a:cubicBezTo>
                  <a:cubicBezTo>
                    <a:pt x="2321687" y="1195705"/>
                    <a:pt x="2326767" y="764159"/>
                    <a:pt x="2321687" y="687959"/>
                  </a:cubicBezTo>
                  <a:cubicBezTo>
                    <a:pt x="2321687" y="687959"/>
                    <a:pt x="2321687" y="685419"/>
                    <a:pt x="2321687" y="677799"/>
                  </a:cubicBezTo>
                  <a:cubicBezTo>
                    <a:pt x="2321687" y="0"/>
                    <a:pt x="2321687" y="0"/>
                    <a:pt x="2321687" y="0"/>
                  </a:cubicBezTo>
                  <a:cubicBezTo>
                    <a:pt x="2321687" y="0"/>
                    <a:pt x="2253107" y="0"/>
                    <a:pt x="2212594" y="0"/>
                  </a:cubicBezTo>
                  <a:cubicBezTo>
                    <a:pt x="1692402" y="0"/>
                    <a:pt x="1692402" y="0"/>
                    <a:pt x="1692402" y="0"/>
                  </a:cubicBezTo>
                  <a:cubicBezTo>
                    <a:pt x="1689862" y="0"/>
                    <a:pt x="1684782" y="0"/>
                    <a:pt x="1677162" y="0"/>
                  </a:cubicBezTo>
                  <a:cubicBezTo>
                    <a:pt x="1677162" y="0"/>
                    <a:pt x="1674622" y="0"/>
                    <a:pt x="1674622" y="0"/>
                  </a:cubicBezTo>
                  <a:cubicBezTo>
                    <a:pt x="1677162" y="0"/>
                    <a:pt x="1677162" y="0"/>
                    <a:pt x="1677162" y="0"/>
                  </a:cubicBezTo>
                  <a:cubicBezTo>
                    <a:pt x="1593469" y="0"/>
                    <a:pt x="1172210" y="0"/>
                    <a:pt x="1172210" y="0"/>
                  </a:cubicBezTo>
                  <a:cubicBezTo>
                    <a:pt x="898271" y="0"/>
                    <a:pt x="898271" y="0"/>
                    <a:pt x="898271" y="0"/>
                  </a:cubicBezTo>
                  <a:cubicBezTo>
                    <a:pt x="634365" y="0"/>
                    <a:pt x="634365" y="0"/>
                    <a:pt x="634365" y="0"/>
                  </a:cubicBezTo>
                  <a:cubicBezTo>
                    <a:pt x="624205" y="0"/>
                    <a:pt x="507492" y="0"/>
                    <a:pt x="497332" y="0"/>
                  </a:cubicBezTo>
                </a:path>
              </a:pathLst>
            </a:custGeom>
            <a:solidFill>
              <a:srgbClr val="FFC5A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79462" y="5392479"/>
            <a:ext cx="2610193" cy="2484731"/>
            <a:chOff x="0" y="0"/>
            <a:chExt cx="1917360" cy="1825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7446" cy="1825244"/>
            </a:xfrm>
            <a:custGeom>
              <a:avLst/>
              <a:gdLst/>
              <a:ahLst/>
              <a:cxnLst/>
              <a:rect l="l" t="t" r="r" b="b"/>
              <a:pathLst>
                <a:path w="1917446" h="1825244">
                  <a:moveTo>
                    <a:pt x="0" y="0"/>
                  </a:moveTo>
                  <a:cubicBezTo>
                    <a:pt x="0" y="0"/>
                    <a:pt x="73660" y="0"/>
                    <a:pt x="116840" y="0"/>
                  </a:cubicBezTo>
                  <a:cubicBezTo>
                    <a:pt x="116840" y="0"/>
                    <a:pt x="116840" y="0"/>
                    <a:pt x="370840" y="0"/>
                  </a:cubicBezTo>
                  <a:cubicBezTo>
                    <a:pt x="370840" y="0"/>
                    <a:pt x="370840" y="0"/>
                    <a:pt x="370840" y="1270"/>
                  </a:cubicBezTo>
                  <a:lnTo>
                    <a:pt x="370840" y="2286"/>
                  </a:lnTo>
                  <a:lnTo>
                    <a:pt x="373380" y="2286"/>
                  </a:lnTo>
                  <a:lnTo>
                    <a:pt x="373380" y="0"/>
                  </a:lnTo>
                  <a:cubicBezTo>
                    <a:pt x="373380" y="0"/>
                    <a:pt x="373380" y="0"/>
                    <a:pt x="662940" y="0"/>
                  </a:cubicBezTo>
                  <a:cubicBezTo>
                    <a:pt x="662940" y="0"/>
                    <a:pt x="668020" y="0"/>
                    <a:pt x="675640" y="0"/>
                  </a:cubicBezTo>
                  <a:lnTo>
                    <a:pt x="678180" y="0"/>
                  </a:lnTo>
                  <a:cubicBezTo>
                    <a:pt x="680720" y="0"/>
                    <a:pt x="680720" y="0"/>
                    <a:pt x="680720" y="0"/>
                  </a:cubicBezTo>
                  <a:lnTo>
                    <a:pt x="726440" y="0"/>
                  </a:lnTo>
                  <a:cubicBezTo>
                    <a:pt x="870458" y="0"/>
                    <a:pt x="1208786" y="0"/>
                    <a:pt x="1208786" y="0"/>
                  </a:cubicBezTo>
                  <a:cubicBezTo>
                    <a:pt x="1208786" y="0"/>
                    <a:pt x="1208786" y="0"/>
                    <a:pt x="1495806" y="0"/>
                  </a:cubicBezTo>
                  <a:cubicBezTo>
                    <a:pt x="1495806" y="0"/>
                    <a:pt x="1495806" y="0"/>
                    <a:pt x="1772666" y="0"/>
                  </a:cubicBezTo>
                  <a:cubicBezTo>
                    <a:pt x="1782826" y="0"/>
                    <a:pt x="1907286" y="0"/>
                    <a:pt x="1917446" y="0"/>
                  </a:cubicBezTo>
                  <a:cubicBezTo>
                    <a:pt x="1917446" y="0"/>
                    <a:pt x="1917446" y="0"/>
                    <a:pt x="1917446" y="677799"/>
                  </a:cubicBezTo>
                  <a:cubicBezTo>
                    <a:pt x="1917446" y="682879"/>
                    <a:pt x="1914906" y="690499"/>
                    <a:pt x="1914906" y="693039"/>
                  </a:cubicBezTo>
                  <a:cubicBezTo>
                    <a:pt x="1909826" y="746379"/>
                    <a:pt x="1876806" y="779399"/>
                    <a:pt x="1833626" y="779399"/>
                  </a:cubicBezTo>
                  <a:cubicBezTo>
                    <a:pt x="1818386" y="779399"/>
                    <a:pt x="1800606" y="776859"/>
                    <a:pt x="1785366" y="766699"/>
                  </a:cubicBezTo>
                  <a:cubicBezTo>
                    <a:pt x="1785366" y="766699"/>
                    <a:pt x="1663446" y="710819"/>
                    <a:pt x="1605026" y="710819"/>
                  </a:cubicBezTo>
                  <a:cubicBezTo>
                    <a:pt x="1488186" y="710819"/>
                    <a:pt x="1394206" y="812419"/>
                    <a:pt x="1394206" y="934212"/>
                  </a:cubicBezTo>
                  <a:cubicBezTo>
                    <a:pt x="1394206" y="1058545"/>
                    <a:pt x="1488186" y="1160145"/>
                    <a:pt x="1605026" y="1160145"/>
                  </a:cubicBezTo>
                  <a:cubicBezTo>
                    <a:pt x="1663446" y="1160145"/>
                    <a:pt x="1785366" y="1101725"/>
                    <a:pt x="1785366" y="1101725"/>
                  </a:cubicBezTo>
                  <a:cubicBezTo>
                    <a:pt x="1800606" y="1094105"/>
                    <a:pt x="1818386" y="1091565"/>
                    <a:pt x="1833626" y="1091565"/>
                  </a:cubicBezTo>
                  <a:cubicBezTo>
                    <a:pt x="1879346" y="1091565"/>
                    <a:pt x="1912366" y="1124585"/>
                    <a:pt x="1917446" y="1183005"/>
                  </a:cubicBezTo>
                  <a:cubicBezTo>
                    <a:pt x="1917446" y="1183005"/>
                    <a:pt x="1917446" y="1183005"/>
                    <a:pt x="1917446" y="1195705"/>
                  </a:cubicBezTo>
                  <a:cubicBezTo>
                    <a:pt x="1917446" y="1195705"/>
                    <a:pt x="1917446" y="1195705"/>
                    <a:pt x="1917446" y="1825244"/>
                  </a:cubicBezTo>
                  <a:cubicBezTo>
                    <a:pt x="1917446" y="1825244"/>
                    <a:pt x="1917446" y="1825244"/>
                    <a:pt x="1790446" y="1825244"/>
                  </a:cubicBezTo>
                  <a:cubicBezTo>
                    <a:pt x="1790446" y="1825244"/>
                    <a:pt x="1790446" y="1825244"/>
                    <a:pt x="1203833" y="1825244"/>
                  </a:cubicBezTo>
                  <a:lnTo>
                    <a:pt x="1193673" y="1825244"/>
                  </a:lnTo>
                  <a:cubicBezTo>
                    <a:pt x="1191133" y="1825244"/>
                    <a:pt x="1191133" y="1825244"/>
                    <a:pt x="1191133" y="1825244"/>
                  </a:cubicBezTo>
                  <a:cubicBezTo>
                    <a:pt x="1112393" y="1820164"/>
                    <a:pt x="1076833" y="1764284"/>
                    <a:pt x="1109853" y="1700911"/>
                  </a:cubicBezTo>
                  <a:cubicBezTo>
                    <a:pt x="1109853" y="1700911"/>
                    <a:pt x="1168273" y="1586738"/>
                    <a:pt x="1168273" y="1528318"/>
                  </a:cubicBezTo>
                  <a:cubicBezTo>
                    <a:pt x="1168273" y="1419225"/>
                    <a:pt x="1064133" y="1330325"/>
                    <a:pt x="934593" y="1330325"/>
                  </a:cubicBezTo>
                  <a:cubicBezTo>
                    <a:pt x="805053" y="1330325"/>
                    <a:pt x="698373" y="1419225"/>
                    <a:pt x="698373" y="1528318"/>
                  </a:cubicBezTo>
                  <a:cubicBezTo>
                    <a:pt x="698373" y="1586738"/>
                    <a:pt x="759333" y="1700911"/>
                    <a:pt x="759333" y="1700911"/>
                  </a:cubicBezTo>
                  <a:cubicBezTo>
                    <a:pt x="792353" y="1766951"/>
                    <a:pt x="754253" y="1820164"/>
                    <a:pt x="678053" y="1825244"/>
                  </a:cubicBezTo>
                  <a:cubicBezTo>
                    <a:pt x="675513" y="1825244"/>
                    <a:pt x="672973" y="1825244"/>
                    <a:pt x="672973" y="1825244"/>
                  </a:cubicBezTo>
                  <a:cubicBezTo>
                    <a:pt x="672973" y="1825244"/>
                    <a:pt x="672973" y="1825244"/>
                    <a:pt x="660273" y="1825244"/>
                  </a:cubicBezTo>
                  <a:cubicBezTo>
                    <a:pt x="660273" y="1825244"/>
                    <a:pt x="660273" y="1825244"/>
                    <a:pt x="418973" y="1825244"/>
                  </a:cubicBezTo>
                  <a:cubicBezTo>
                    <a:pt x="418973" y="1825244"/>
                    <a:pt x="418973" y="1825244"/>
                    <a:pt x="0" y="1825244"/>
                  </a:cubicBezTo>
                  <a:cubicBezTo>
                    <a:pt x="0" y="1825244"/>
                    <a:pt x="0" y="1825244"/>
                    <a:pt x="0" y="1195705"/>
                  </a:cubicBezTo>
                  <a:cubicBezTo>
                    <a:pt x="0" y="1195705"/>
                    <a:pt x="0" y="1195705"/>
                    <a:pt x="0" y="1183005"/>
                  </a:cubicBezTo>
                  <a:cubicBezTo>
                    <a:pt x="5080" y="1124585"/>
                    <a:pt x="38100" y="1091565"/>
                    <a:pt x="83820" y="1091565"/>
                  </a:cubicBezTo>
                  <a:cubicBezTo>
                    <a:pt x="99060" y="1091565"/>
                    <a:pt x="114300" y="1094105"/>
                    <a:pt x="132080" y="1104265"/>
                  </a:cubicBezTo>
                  <a:cubicBezTo>
                    <a:pt x="132080" y="1104265"/>
                    <a:pt x="251460" y="1160145"/>
                    <a:pt x="312420" y="1160145"/>
                  </a:cubicBezTo>
                  <a:cubicBezTo>
                    <a:pt x="429260" y="1160145"/>
                    <a:pt x="520700" y="1058545"/>
                    <a:pt x="520700" y="936752"/>
                  </a:cubicBezTo>
                  <a:cubicBezTo>
                    <a:pt x="520700" y="812419"/>
                    <a:pt x="429260" y="713359"/>
                    <a:pt x="312420" y="713359"/>
                  </a:cubicBezTo>
                  <a:cubicBezTo>
                    <a:pt x="251460" y="713359"/>
                    <a:pt x="132080" y="769239"/>
                    <a:pt x="132080" y="769239"/>
                  </a:cubicBezTo>
                  <a:cubicBezTo>
                    <a:pt x="114300" y="776859"/>
                    <a:pt x="99060" y="779399"/>
                    <a:pt x="83820" y="779399"/>
                  </a:cubicBezTo>
                  <a:cubicBezTo>
                    <a:pt x="38100" y="779399"/>
                    <a:pt x="5080" y="746379"/>
                    <a:pt x="0" y="693039"/>
                  </a:cubicBezTo>
                  <a:cubicBezTo>
                    <a:pt x="0" y="690499"/>
                    <a:pt x="0" y="690499"/>
                    <a:pt x="0" y="687959"/>
                  </a:cubicBezTo>
                  <a:cubicBezTo>
                    <a:pt x="0" y="687959"/>
                    <a:pt x="0" y="685419"/>
                    <a:pt x="0" y="682879"/>
                  </a:cubicBezTo>
                  <a:cubicBezTo>
                    <a:pt x="0" y="680339"/>
                    <a:pt x="0" y="677799"/>
                    <a:pt x="0" y="677799"/>
                  </a:cubicBezTo>
                  <a:cubicBezTo>
                    <a:pt x="0" y="677799"/>
                    <a:pt x="0" y="677799"/>
                    <a:pt x="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6671966" y="5661595"/>
            <a:ext cx="1395782" cy="1209489"/>
          </a:xfrm>
          <a:custGeom>
            <a:avLst/>
            <a:gdLst/>
            <a:ahLst/>
            <a:cxnLst/>
            <a:rect l="l" t="t" r="r" b="b"/>
            <a:pathLst>
              <a:path w="1395782" h="1209489">
                <a:moveTo>
                  <a:pt x="0" y="0"/>
                </a:moveTo>
                <a:lnTo>
                  <a:pt x="1395781" y="0"/>
                </a:lnTo>
                <a:lnTo>
                  <a:pt x="1395781" y="1209489"/>
                </a:lnTo>
                <a:lnTo>
                  <a:pt x="0" y="120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5418" y="6361590"/>
            <a:ext cx="4710387" cy="748111"/>
            <a:chOff x="0" y="0"/>
            <a:chExt cx="1240596" cy="1970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0596" cy="197033"/>
            </a:xfrm>
            <a:custGeom>
              <a:avLst/>
              <a:gdLst/>
              <a:ahLst/>
              <a:cxnLst/>
              <a:rect l="l" t="t" r="r" b="b"/>
              <a:pathLst>
                <a:path w="1240596" h="197033">
                  <a:moveTo>
                    <a:pt x="0" y="0"/>
                  </a:moveTo>
                  <a:lnTo>
                    <a:pt x="1240596" y="0"/>
                  </a:lnTo>
                  <a:lnTo>
                    <a:pt x="1240596" y="197033"/>
                  </a:lnTo>
                  <a:lnTo>
                    <a:pt x="0" y="197033"/>
                  </a:lnTo>
                  <a:close/>
                </a:path>
              </a:pathLst>
            </a:custGeom>
            <a:solidFill>
              <a:srgbClr val="F7F2E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40596" cy="23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61" y="6482829"/>
            <a:ext cx="35211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1100E"/>
                </a:solidFill>
                <a:latin typeface="DM Sans"/>
              </a:rPr>
              <a:t>It includes details about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754703" y="5531969"/>
            <a:ext cx="1544941" cy="1544941"/>
          </a:xfrm>
          <a:custGeom>
            <a:avLst/>
            <a:gdLst/>
            <a:ahLst/>
            <a:cxnLst/>
            <a:rect l="l" t="t" r="r" b="b"/>
            <a:pathLst>
              <a:path w="1544941" h="1544941">
                <a:moveTo>
                  <a:pt x="0" y="0"/>
                </a:moveTo>
                <a:lnTo>
                  <a:pt x="1544941" y="0"/>
                </a:lnTo>
                <a:lnTo>
                  <a:pt x="1544941" y="1544941"/>
                </a:lnTo>
                <a:lnTo>
                  <a:pt x="0" y="1544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69708" y="5488559"/>
            <a:ext cx="1401575" cy="1401575"/>
          </a:xfrm>
          <a:custGeom>
            <a:avLst/>
            <a:gdLst/>
            <a:ahLst/>
            <a:cxnLst/>
            <a:rect l="l" t="t" r="r" b="b"/>
            <a:pathLst>
              <a:path w="1401575" h="1401575">
                <a:moveTo>
                  <a:pt x="0" y="0"/>
                </a:moveTo>
                <a:lnTo>
                  <a:pt x="1401575" y="0"/>
                </a:lnTo>
                <a:lnTo>
                  <a:pt x="1401575" y="1401575"/>
                </a:lnTo>
                <a:lnTo>
                  <a:pt x="0" y="140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122424" y="8142126"/>
            <a:ext cx="2494864" cy="123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Transactions (ID, time, is fraudulent)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7126" y="8116165"/>
            <a:ext cx="2494864" cy="123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Customers (age, ID) &amp; Merchants(ID)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55940" y="8116165"/>
            <a:ext cx="2494864" cy="165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  <a:spcBef>
                <a:spcPct val="0"/>
              </a:spcBef>
            </a:pPr>
            <a:r>
              <a:rPr lang="en-US" sz="2433" spc="238">
                <a:solidFill>
                  <a:srgbClr val="11100E"/>
                </a:solidFill>
                <a:latin typeface="DM Sans"/>
              </a:rPr>
              <a:t>Context (card type, location, purchase category)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112981" y="551216"/>
            <a:ext cx="992463" cy="99246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6908030" y="8154265"/>
            <a:ext cx="10994424" cy="13854353"/>
            <a:chOff x="0" y="0"/>
            <a:chExt cx="812800" cy="10242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024230"/>
            </a:xfrm>
            <a:custGeom>
              <a:avLst/>
              <a:gdLst/>
              <a:ahLst/>
              <a:cxnLst/>
              <a:rect l="l" t="t" r="r" b="b"/>
              <a:pathLst>
                <a:path w="812800" h="1024230">
                  <a:moveTo>
                    <a:pt x="406400" y="0"/>
                  </a:moveTo>
                  <a:cubicBezTo>
                    <a:pt x="181951" y="0"/>
                    <a:pt x="0" y="229282"/>
                    <a:pt x="0" y="512115"/>
                  </a:cubicBezTo>
                  <a:cubicBezTo>
                    <a:pt x="0" y="794948"/>
                    <a:pt x="181951" y="1024230"/>
                    <a:pt x="406400" y="1024230"/>
                  </a:cubicBezTo>
                  <a:cubicBezTo>
                    <a:pt x="630849" y="1024230"/>
                    <a:pt x="812800" y="794948"/>
                    <a:pt x="812800" y="512115"/>
                  </a:cubicBezTo>
                  <a:cubicBezTo>
                    <a:pt x="812800" y="2292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57922"/>
              <a:ext cx="660400" cy="87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3953229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3300671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359022" y="3144292"/>
            <a:ext cx="8317611" cy="75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Segmenting customers by behavior, demographics, and preferences.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61275" y="3106192"/>
            <a:ext cx="1024529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1275" y="4630831"/>
            <a:ext cx="882603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61275" y="6033662"/>
            <a:ext cx="882603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61275" y="7580255"/>
            <a:ext cx="882603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9"/>
              </a:lnSpc>
              <a:spcBef>
                <a:spcPct val="0"/>
              </a:spcBef>
            </a:pPr>
            <a:r>
              <a:rPr lang="en-US" sz="4427" spc="-181">
                <a:solidFill>
                  <a:srgbClr val="F37335"/>
                </a:solidFill>
                <a:latin typeface="DM Sans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60148" y="4557024"/>
            <a:ext cx="8694564" cy="342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5"/>
              </a:lnSpc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Analyzing customer segments to understand behavior and preferences.</a:t>
            </a: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>
              <a:lnSpc>
                <a:spcPts val="3035"/>
              </a:lnSpc>
            </a:pPr>
            <a:endParaRPr lang="en-US" sz="2199" spc="215">
              <a:solidFill>
                <a:srgbClr val="11100E"/>
              </a:solidFill>
              <a:latin typeface="DM Sans"/>
            </a:endParaRPr>
          </a:p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endParaRPr lang="en-US" sz="2199" spc="215">
              <a:solidFill>
                <a:srgbClr val="11100E"/>
              </a:solidFill>
              <a:latin typeface="DM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360148" y="6011192"/>
            <a:ext cx="8694564" cy="75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Investigating correlations between customer segments and variables like fraud rates or transaction amounts.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360148" y="7488759"/>
            <a:ext cx="8694564" cy="152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11100E"/>
                </a:solidFill>
                <a:latin typeface="DM Sans"/>
              </a:rPr>
              <a:t>Conducting customer segmentation analysis to categorize customers into groups based on demographics, transaction frequency, and purchase categories.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158212" y="8438471"/>
            <a:ext cx="3697059" cy="369705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613126" y="1276228"/>
            <a:ext cx="6989101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>
                <a:solidFill>
                  <a:srgbClr val="191919"/>
                </a:solidFill>
                <a:latin typeface="Gotham Bold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5313965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4655766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6425538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088453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301319" y="513635"/>
            <a:ext cx="7798321" cy="1030130"/>
            <a:chOff x="0" y="0"/>
            <a:chExt cx="2053879" cy="2713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53879" cy="271310"/>
            </a:xfrm>
            <a:custGeom>
              <a:avLst/>
              <a:gdLst/>
              <a:ahLst/>
              <a:cxnLst/>
              <a:rect l="l" t="t" r="r" b="b"/>
              <a:pathLst>
                <a:path w="2053879" h="271310">
                  <a:moveTo>
                    <a:pt x="19855" y="0"/>
                  </a:moveTo>
                  <a:lnTo>
                    <a:pt x="2034024" y="0"/>
                  </a:lnTo>
                  <a:cubicBezTo>
                    <a:pt x="2044989" y="0"/>
                    <a:pt x="2053879" y="8890"/>
                    <a:pt x="2053879" y="19855"/>
                  </a:cubicBezTo>
                  <a:lnTo>
                    <a:pt x="2053879" y="251455"/>
                  </a:lnTo>
                  <a:cubicBezTo>
                    <a:pt x="2053879" y="262420"/>
                    <a:pt x="2044989" y="271310"/>
                    <a:pt x="2034024" y="271310"/>
                  </a:cubicBezTo>
                  <a:lnTo>
                    <a:pt x="19855" y="271310"/>
                  </a:lnTo>
                  <a:cubicBezTo>
                    <a:pt x="8890" y="271310"/>
                    <a:pt x="0" y="262420"/>
                    <a:pt x="0" y="251455"/>
                  </a:cubicBezTo>
                  <a:lnTo>
                    <a:pt x="0" y="19855"/>
                  </a:lnTo>
                  <a:cubicBezTo>
                    <a:pt x="0" y="8890"/>
                    <a:pt x="8890" y="0"/>
                    <a:pt x="19855" y="0"/>
                  </a:cubicBezTo>
                  <a:close/>
                </a:path>
              </a:pathLst>
            </a:custGeom>
            <a:solidFill>
              <a:srgbClr val="FD6220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2053879" cy="36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914"/>
                </a:lnSpc>
                <a:spcBef>
                  <a:spcPct val="0"/>
                </a:spcBef>
              </a:pPr>
              <a:r>
                <a:rPr lang="en-US" sz="5010" spc="506">
                  <a:solidFill>
                    <a:srgbClr val="FFFFFF"/>
                  </a:solidFill>
                  <a:latin typeface="DM Sans"/>
                </a:rPr>
                <a:t>APPROACH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607630" y="2048217"/>
            <a:ext cx="10846746" cy="1187573"/>
            <a:chOff x="0" y="0"/>
            <a:chExt cx="14462329" cy="1583430"/>
          </a:xfrm>
        </p:grpSpPr>
        <p:grpSp>
          <p:nvGrpSpPr>
            <p:cNvPr id="36" name="Group 36"/>
            <p:cNvGrpSpPr/>
            <p:nvPr/>
          </p:nvGrpSpPr>
          <p:grpSpPr>
            <a:xfrm>
              <a:off x="223005" y="168109"/>
              <a:ext cx="1403830" cy="701915"/>
              <a:chOff x="0" y="0"/>
              <a:chExt cx="812800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35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6985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179130"/>
              <a:ext cx="14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FFF"/>
                  </a:solidFill>
                  <a:latin typeface="Gotham"/>
                </a:rPr>
                <a:t> 1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612568" y="-95250"/>
              <a:ext cx="12700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endParaRPr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169860" y="45816"/>
              <a:ext cx="4641145" cy="55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50" b="1" dirty="0">
                  <a:solidFill>
                    <a:srgbClr val="000000"/>
                  </a:solidFill>
                  <a:latin typeface="Gotham Bold"/>
                </a:rPr>
                <a:t>DATA PREPARATION</a:t>
              </a:r>
              <a:endParaRPr lang="en-US" sz="2450" b="1" dirty="0">
                <a:solidFill>
                  <a:srgbClr val="000000"/>
                </a:solidFill>
                <a:latin typeface="Gotham Bold"/>
                <a:cs typeface="Gotham Bold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169860" y="663739"/>
              <a:ext cx="12292468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otham"/>
                </a:rPr>
                <a:t>Preprocessed and standardized synthetic financial transaction data to ensure consistency and reliability in subsequent analyses.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37978" y="3879035"/>
            <a:ext cx="1052872" cy="526436"/>
            <a:chOff x="0" y="0"/>
            <a:chExt cx="812800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774883" y="5405745"/>
            <a:ext cx="1052872" cy="526436"/>
            <a:chOff x="0" y="0"/>
            <a:chExt cx="812800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733070" y="7050372"/>
            <a:ext cx="1136499" cy="526436"/>
            <a:chOff x="0" y="0"/>
            <a:chExt cx="1515332" cy="701915"/>
          </a:xfrm>
        </p:grpSpPr>
        <p:grpSp>
          <p:nvGrpSpPr>
            <p:cNvPr id="50" name="Group 50"/>
            <p:cNvGrpSpPr/>
            <p:nvPr/>
          </p:nvGrpSpPr>
          <p:grpSpPr>
            <a:xfrm>
              <a:off x="111502" y="0"/>
              <a:ext cx="1403830" cy="701915"/>
              <a:chOff x="0" y="0"/>
              <a:chExt cx="812800" cy="4064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350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6985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44041"/>
              <a:ext cx="14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FFF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774883" y="8694998"/>
            <a:ext cx="1052872" cy="526436"/>
            <a:chOff x="0" y="0"/>
            <a:chExt cx="812800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3500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607630" y="3897778"/>
            <a:ext cx="105287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151398" y="3604559"/>
            <a:ext cx="4320117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50" b="1" dirty="0">
                <a:solidFill>
                  <a:srgbClr val="000000"/>
                </a:solidFill>
                <a:latin typeface="Gotham Bold"/>
              </a:rPr>
              <a:t>EXPLORATORY ANALYSIS</a:t>
            </a:r>
            <a:endParaRPr lang="en-US" sz="2499" b="1" dirty="0">
              <a:solidFill>
                <a:srgbClr val="000000"/>
              </a:solidFill>
              <a:latin typeface="Gotham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151398" y="4030821"/>
            <a:ext cx="921935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To uncover patterns and relationships within the synthetic financial dataset, informing subsequent analytical approaches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691256" y="5424488"/>
            <a:ext cx="105287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235025" y="5101266"/>
            <a:ext cx="3909086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50" b="1" dirty="0">
                <a:solidFill>
                  <a:srgbClr val="000000"/>
                </a:solidFill>
                <a:latin typeface="Gotham Bold"/>
              </a:rPr>
              <a:t>DIAGNOSTIC ANALYSIS</a:t>
            </a:r>
            <a:endParaRPr lang="en-US" sz="2450" b="1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4235025" y="5557531"/>
            <a:ext cx="921935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Identifying anomalies,outliers in transaction data, aiding fraud detection and ensuring data quality for accurate analysis.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4217430" y="6823628"/>
            <a:ext cx="9254542" cy="1073455"/>
            <a:chOff x="0" y="0"/>
            <a:chExt cx="12339389" cy="1431273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57150"/>
              <a:ext cx="5212115" cy="55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50" b="1" dirty="0">
                  <a:solidFill>
                    <a:srgbClr val="000000"/>
                  </a:solidFill>
                  <a:latin typeface="Gotham Bold"/>
                </a:rPr>
                <a:t>PREDICTIVE ANALYSIS</a:t>
              </a:r>
              <a:endParaRPr lang="en-US" sz="2450" b="1" dirty="0">
                <a:solidFill>
                  <a:srgbClr val="000000"/>
                </a:solidFill>
                <a:latin typeface="Gotham Bold"/>
                <a:cs typeface="Gotham Bold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6921" y="511582"/>
              <a:ext cx="12292468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otham"/>
                </a:rPr>
                <a:t>Forecast transaction amounts and enhance fraud detection in the financial dataset.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2691256" y="8713741"/>
            <a:ext cx="105287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FFF"/>
                </a:solidFill>
                <a:latin typeface="Gotham"/>
              </a:rPr>
              <a:t>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188304" y="8393906"/>
            <a:ext cx="3868341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50" b="1" dirty="0">
                <a:solidFill>
                  <a:srgbClr val="000000"/>
                </a:solidFill>
                <a:latin typeface="Gotham Bold"/>
              </a:rPr>
              <a:t>ACTIONABLE INSIGHTS</a:t>
            </a:r>
            <a:endParaRPr lang="en-US" sz="2450" b="1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4188304" y="8842013"/>
            <a:ext cx="921935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otham"/>
              </a:rPr>
              <a:t>Derived actionable insights from the analysis to optimize fraud detection mechanisms and inform targeted marketing strategies, enhancing operational efficiency and customer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8626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10255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151673" y="554427"/>
            <a:ext cx="5751127" cy="10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76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Gotham Bold"/>
              </a:rPr>
              <a:t>INSIGHTS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35506" y="1711905"/>
            <a:ext cx="90669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D6220"/>
                </a:solidFill>
                <a:latin typeface="Gotham Bold"/>
              </a:rPr>
              <a:t>VISUALIZATION TECHNIQUES</a:t>
            </a:r>
          </a:p>
        </p:txBody>
      </p:sp>
      <p:sp>
        <p:nvSpPr>
          <p:cNvPr id="34" name="Freeform 34"/>
          <p:cNvSpPr/>
          <p:nvPr/>
        </p:nvSpPr>
        <p:spPr>
          <a:xfrm>
            <a:off x="2725211" y="2940674"/>
            <a:ext cx="504941" cy="492088"/>
          </a:xfrm>
          <a:custGeom>
            <a:avLst/>
            <a:gdLst/>
            <a:ahLst/>
            <a:cxnLst/>
            <a:rect l="l" t="t" r="r" b="b"/>
            <a:pathLst>
              <a:path w="504941" h="492088">
                <a:moveTo>
                  <a:pt x="0" y="0"/>
                </a:moveTo>
                <a:lnTo>
                  <a:pt x="504941" y="0"/>
                </a:lnTo>
                <a:lnTo>
                  <a:pt x="504941" y="492088"/>
                </a:lnTo>
                <a:lnTo>
                  <a:pt x="0" y="49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666970" y="4433374"/>
            <a:ext cx="589479" cy="503737"/>
          </a:xfrm>
          <a:custGeom>
            <a:avLst/>
            <a:gdLst/>
            <a:ahLst/>
            <a:cxnLst/>
            <a:rect l="l" t="t" r="r" b="b"/>
            <a:pathLst>
              <a:path w="589479" h="503737">
                <a:moveTo>
                  <a:pt x="0" y="0"/>
                </a:moveTo>
                <a:lnTo>
                  <a:pt x="589479" y="0"/>
                </a:lnTo>
                <a:lnTo>
                  <a:pt x="589479" y="503737"/>
                </a:lnTo>
                <a:lnTo>
                  <a:pt x="0" y="50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719721" y="5751708"/>
            <a:ext cx="510431" cy="510431"/>
          </a:xfrm>
          <a:custGeom>
            <a:avLst/>
            <a:gdLst/>
            <a:ahLst/>
            <a:cxnLst/>
            <a:rect l="l" t="t" r="r" b="b"/>
            <a:pathLst>
              <a:path w="510431" h="510431">
                <a:moveTo>
                  <a:pt x="0" y="0"/>
                </a:moveTo>
                <a:lnTo>
                  <a:pt x="510431" y="0"/>
                </a:lnTo>
                <a:lnTo>
                  <a:pt x="510431" y="510430"/>
                </a:lnTo>
                <a:lnTo>
                  <a:pt x="0" y="51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477802" y="2872389"/>
            <a:ext cx="52729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BAR GRAPH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62340" y="4276938"/>
            <a:ext cx="52729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PIE CHART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562340" y="5704083"/>
            <a:ext cx="52729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DONUT CHART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62340" y="7136008"/>
            <a:ext cx="52729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HEATMAPS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562340" y="8634607"/>
            <a:ext cx="52729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 Bold"/>
              </a:rPr>
              <a:t>HISTOGRAMS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477802" y="3329574"/>
            <a:ext cx="1086180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Facilitated comparison of transaction amount distributions across categories, aiding trend identification.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562340" y="4732868"/>
            <a:ext cx="1086180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Clarified the proportion of fraudulent transactions, enhancing understanding of fraud incidence rates and patterns.tes and patterns.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562340" y="6158108"/>
            <a:ext cx="1086180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Offered insight into spending patterns by presenting transaction category breakdown.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562340" y="7590033"/>
            <a:ext cx="1086180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Gotham"/>
              </a:rPr>
              <a:t>Explored correlations like merchant category vs. hour, unveiling potential patterns.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62340" y="9136257"/>
            <a:ext cx="10861802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91919"/>
                </a:solidFill>
                <a:latin typeface="Gotham"/>
              </a:rPr>
              <a:t>Visualized transaction frequency over time, revealing peak periods and activity fluctuations.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</a:pPr>
            <a:endParaRPr lang="en-US" sz="2299">
              <a:solidFill>
                <a:srgbClr val="191919"/>
              </a:solidFill>
              <a:latin typeface="Gotham"/>
            </a:endParaRPr>
          </a:p>
          <a:p>
            <a:pPr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191919"/>
              </a:solidFill>
              <a:latin typeface="Gotham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2693268" y="7123211"/>
            <a:ext cx="536884" cy="543805"/>
          </a:xfrm>
          <a:custGeom>
            <a:avLst/>
            <a:gdLst/>
            <a:ahLst/>
            <a:cxnLst/>
            <a:rect l="l" t="t" r="r" b="b"/>
            <a:pathLst>
              <a:path w="536884" h="543805">
                <a:moveTo>
                  <a:pt x="0" y="0"/>
                </a:moveTo>
                <a:lnTo>
                  <a:pt x="536884" y="0"/>
                </a:lnTo>
                <a:lnTo>
                  <a:pt x="536884" y="543806"/>
                </a:lnTo>
                <a:lnTo>
                  <a:pt x="0" y="54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2735506" y="8682232"/>
            <a:ext cx="520943" cy="583541"/>
          </a:xfrm>
          <a:custGeom>
            <a:avLst/>
            <a:gdLst/>
            <a:ahLst/>
            <a:cxnLst/>
            <a:rect l="l" t="t" r="r" b="b"/>
            <a:pathLst>
              <a:path w="520943" h="583541">
                <a:moveTo>
                  <a:pt x="0" y="0"/>
                </a:moveTo>
                <a:lnTo>
                  <a:pt x="520943" y="0"/>
                </a:lnTo>
                <a:lnTo>
                  <a:pt x="520943" y="583542"/>
                </a:lnTo>
                <a:lnTo>
                  <a:pt x="0" y="583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8626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10255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</a:rPr>
                <a:t>9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88693" y="1114425"/>
            <a:ext cx="575112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tham Bold"/>
              </a:rPr>
              <a:t>INSIGHTS</a:t>
            </a:r>
          </a:p>
        </p:txBody>
      </p:sp>
      <p:sp>
        <p:nvSpPr>
          <p:cNvPr id="33" name="TextBox 33"/>
          <p:cNvSpPr txBox="1"/>
          <p:nvPr/>
        </p:nvSpPr>
        <p:spPr>
          <a:xfrm rot="5400000">
            <a:off x="13076800" y="4982963"/>
            <a:ext cx="8694342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6220"/>
                </a:solidFill>
                <a:latin typeface="Gotham Bold"/>
              </a:rPr>
              <a:t>I N F E R E N C E 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500686" y="3041317"/>
            <a:ext cx="13954909" cy="812800"/>
            <a:chOff x="0" y="0"/>
            <a:chExt cx="18606546" cy="1083733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982708" cy="982708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481557" y="-57150"/>
              <a:ext cx="17124989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Transaction amounts vary widely, indicating diverse spending behaviors among customers.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500686" y="4216067"/>
            <a:ext cx="13954909" cy="812800"/>
            <a:chOff x="0" y="0"/>
            <a:chExt cx="18606546" cy="108373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982708" cy="982708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481557" y="-57150"/>
              <a:ext cx="17124989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Certain merchants or transaction types exhibit irregular patterns, warranting further investigation for fraud detection purposes.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500686" y="5579864"/>
            <a:ext cx="13954909" cy="812800"/>
            <a:chOff x="0" y="0"/>
            <a:chExt cx="18606546" cy="1083733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982708" cy="982708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481557" y="-57150"/>
              <a:ext cx="17124989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Analysis of customer behaviors, including preferred card types and frequently chosen purchase categories.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500686" y="6948046"/>
            <a:ext cx="13954909" cy="812800"/>
            <a:chOff x="0" y="0"/>
            <a:chExt cx="18606546" cy="1083733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982708" cy="982708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1481557" y="-57150"/>
              <a:ext cx="17124989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Unveiling correlations between customer age, spending, and fraud occurrence, highlighting targeted transaction types and vulnerable demographics.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500686" y="8304651"/>
            <a:ext cx="13954909" cy="812800"/>
            <a:chOff x="0" y="0"/>
            <a:chExt cx="18606546" cy="1083733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982708" cy="982708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D6220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1481557" y="-57150"/>
              <a:ext cx="17124989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1919"/>
                  </a:solidFill>
                  <a:latin typeface="Gotham"/>
                </a:rPr>
                <a:t>Exploration of spatial patterns in card types and fraud occurrences, pinpointing the most targeted cards and the demographics most affected by attacks.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revision>9</cp:revision>
  <dcterms:created xsi:type="dcterms:W3CDTF">2006-08-16T00:00:00Z</dcterms:created>
  <dcterms:modified xsi:type="dcterms:W3CDTF">2024-04-14T14:07:04Z</dcterms:modified>
  <dc:identifier>DAGB1PzBFYo</dc:identifier>
</cp:coreProperties>
</file>